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8803600" cy="43205400"/>
  <p:notesSz cx="6858000" cy="9144000"/>
  <p:defaultTextStyle>
    <a:defPPr>
      <a:defRPr lang="fr-FR"/>
    </a:defPPr>
    <a:lvl1pPr marL="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1pPr>
    <a:lvl2pPr marL="20574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2pPr>
    <a:lvl3pPr marL="41148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3pPr>
    <a:lvl4pPr marL="61722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4pPr>
    <a:lvl5pPr marL="82296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5pPr>
    <a:lvl6pPr marL="102870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6pPr>
    <a:lvl7pPr marL="123444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7pPr>
    <a:lvl8pPr marL="144018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8pPr>
    <a:lvl9pPr marL="164592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608">
          <p15:clr>
            <a:srgbClr val="A4A3A4"/>
          </p15:clr>
        </p15:guide>
        <p15:guide id="2" pos="90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8925" autoAdjust="0"/>
  </p:normalViewPr>
  <p:slideViewPr>
    <p:cSldViewPr>
      <p:cViewPr>
        <p:scale>
          <a:sx n="50" d="100"/>
          <a:sy n="50" d="100"/>
        </p:scale>
        <p:origin x="-336" y="-80"/>
      </p:cViewPr>
      <p:guideLst>
        <p:guide orient="horz" pos="13608"/>
        <p:guide pos="90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D7C90-85D5-4EFA-B155-59723F7372A7}" type="datetimeFigureOut">
              <a:rPr lang="fr-FR" smtClean="0"/>
              <a:t>13/11/16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400300" y="1143000"/>
            <a:ext cx="2057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46CA8-4D10-48DF-A98B-44B7100DAB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958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fr-FR" dirty="0" smtClean="0"/>
              <a:t>Etapes:</a:t>
            </a:r>
          </a:p>
          <a:p>
            <a:pPr marL="228600" indent="-228600">
              <a:buFont typeface="+mj-lt"/>
              <a:buAutoNum type="arabicPeriod"/>
            </a:pPr>
            <a:r>
              <a:rPr lang="fr-FR" dirty="0" smtClean="0"/>
              <a:t>Veuillez compléter</a:t>
            </a:r>
            <a:r>
              <a:rPr lang="fr-FR" baseline="0" dirty="0" smtClean="0"/>
              <a:t> ce modèle de poster,</a:t>
            </a:r>
          </a:p>
          <a:p>
            <a:pPr marL="228600" indent="-228600">
              <a:buFont typeface="+mj-lt"/>
              <a:buAutoNum type="arabicPeriod"/>
            </a:pPr>
            <a:r>
              <a:rPr lang="fr-FR" dirty="0" smtClean="0"/>
              <a:t>Le soumettre pour validation sur</a:t>
            </a:r>
            <a:r>
              <a:rPr lang="fr-FR" baseline="0" dirty="0" smtClean="0"/>
              <a:t> votre espace intervenant, « modifier mes informations » </a:t>
            </a:r>
            <a:r>
              <a:rPr lang="fr-FR" baseline="0" dirty="0" smtClean="0">
                <a:sym typeface="Wingdings" panose="05000000000000000000" pitchFamily="2" charset="2"/>
              </a:rPr>
              <a:t> « envoyer vos documents »</a:t>
            </a:r>
          </a:p>
          <a:p>
            <a:pPr marL="228600" indent="-228600">
              <a:buFont typeface="+mj-lt"/>
              <a:buAutoNum type="arabicPeriod"/>
            </a:pPr>
            <a:r>
              <a:rPr lang="fr-FR" baseline="0" smtClean="0">
                <a:sym typeface="Wingdings" panose="05000000000000000000" pitchFamily="2" charset="2"/>
              </a:rPr>
              <a:t>Une </a:t>
            </a:r>
            <a:r>
              <a:rPr lang="fr-FR" baseline="0" dirty="0" smtClean="0">
                <a:sym typeface="Wingdings" panose="05000000000000000000" pitchFamily="2" charset="2"/>
              </a:rPr>
              <a:t>fois validé par l’organisation, veuillez imprimer votre poster au format A0 pour les Rencontres du Numérique 2016.</a:t>
            </a: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 smtClean="0"/>
              <a:t>Remarques: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Veuillez laisser figurer sur votre poster les items</a:t>
            </a:r>
            <a:r>
              <a:rPr lang="fr-FR" baseline="0" dirty="0" smtClean="0"/>
              <a:t> suivants seulement si votre consortium est international: logo « sphère à drapeaux » et liste des pays participants.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 dirty="0" smtClean="0"/>
              <a:t>Si pertinent, vous pouvez faire figurer les mentions suivantes dans la partie LOGOS PARTENAIRES : « Projet labellisé par + logo du pôle » et/ou « « projet </a:t>
            </a:r>
            <a:r>
              <a:rPr lang="fr-FR" baseline="0" dirty="0" err="1" smtClean="0"/>
              <a:t>co-financé</a:t>
            </a:r>
            <a:r>
              <a:rPr lang="fr-FR" baseline="0" dirty="0" smtClean="0"/>
              <a:t> par + logo du </a:t>
            </a:r>
            <a:r>
              <a:rPr lang="fr-FR" baseline="0" dirty="0" err="1" smtClean="0"/>
              <a:t>co</a:t>
            </a:r>
            <a:r>
              <a:rPr lang="fr-FR" baseline="0" dirty="0" smtClean="0"/>
              <a:t>-financeur ».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46CA8-4D10-48DF-A98B-44B7100DAB4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9233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:\002-Communication\Com Evènementielle\Evénements et colloques\2016\11. RENCONTRE DU NUMERIQUE -16 et 17 novembre\Posters\FOND_PPT_80x120-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763"/>
            <a:ext cx="28797250" cy="4319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 de texte 9"/>
          <p:cNvSpPr txBox="1"/>
          <p:nvPr userDrawn="1"/>
        </p:nvSpPr>
        <p:spPr>
          <a:xfrm>
            <a:off x="1450754" y="1512468"/>
            <a:ext cx="17991606" cy="11430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6000" dirty="0" smtClean="0">
                <a:solidFill>
                  <a:srgbClr val="FFFFFF"/>
                </a:solidFill>
                <a:effectLst/>
                <a:latin typeface="+mj-lt"/>
                <a:ea typeface="MS Mincho"/>
                <a:cs typeface="Times New Roman"/>
              </a:rPr>
              <a:t>INFRASTRUCTURES DU NUMÉRIQUE SÛR ET CONNECTÉ</a:t>
            </a:r>
            <a:r>
              <a:rPr lang="fr-FR" sz="6000" dirty="0">
                <a:effectLst/>
                <a:latin typeface="+mj-lt"/>
                <a:ea typeface="MS Mincho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25811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5A8F-CA82-41A4-996F-9525D669E3C5}" type="datetimeFigureOut">
              <a:rPr lang="fr-FR" smtClean="0"/>
              <a:t>13/11/16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1DB1-1700-427A-9260-515B876E8B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811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783225" y="10901365"/>
            <a:ext cx="20412551" cy="23224902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35568" y="10901365"/>
            <a:ext cx="60767595" cy="23224902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5A8F-CA82-41A4-996F-9525D669E3C5}" type="datetimeFigureOut">
              <a:rPr lang="fr-FR" smtClean="0"/>
              <a:t>13/11/16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1DB1-1700-427A-9260-515B876E8B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5638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5A8F-CA82-41A4-996F-9525D669E3C5}" type="datetimeFigureOut">
              <a:rPr lang="fr-FR" smtClean="0"/>
              <a:t>13/11/16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1DB1-1700-427A-9260-515B876E8B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1997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75286" y="27763473"/>
            <a:ext cx="24483060" cy="8581073"/>
          </a:xfrm>
        </p:spPr>
        <p:txBody>
          <a:bodyPr anchor="t"/>
          <a:lstStyle>
            <a:lvl1pPr algn="l">
              <a:defRPr sz="18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75286" y="18312295"/>
            <a:ext cx="24483060" cy="9451178"/>
          </a:xfrm>
        </p:spPr>
        <p:txBody>
          <a:bodyPr anchor="b"/>
          <a:lstStyle>
            <a:lvl1pPr marL="0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1pPr>
            <a:lvl2pPr marL="2057400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2pPr>
            <a:lvl3pPr marL="41148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6172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4pPr>
            <a:lvl5pPr marL="82296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5A8F-CA82-41A4-996F-9525D669E3C5}" type="datetimeFigureOut">
              <a:rPr lang="fr-FR" smtClean="0"/>
              <a:t>13/11/16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1DB1-1700-427A-9260-515B876E8B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4905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35570" y="63507940"/>
            <a:ext cx="40590072" cy="179642453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605700" y="63507940"/>
            <a:ext cx="40590075" cy="179642453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5A8F-CA82-41A4-996F-9525D669E3C5}" type="datetimeFigureOut">
              <a:rPr lang="fr-FR" smtClean="0"/>
              <a:t>13/11/16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1DB1-1700-427A-9260-515B876E8B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0755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0180" y="1730219"/>
            <a:ext cx="25923240" cy="72009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40180" y="9671212"/>
            <a:ext cx="12726592" cy="4030501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440180" y="13701713"/>
            <a:ext cx="12726592" cy="24893114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4631830" y="9671212"/>
            <a:ext cx="12731591" cy="4030501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4631830" y="13701713"/>
            <a:ext cx="12731591" cy="24893114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5A8F-CA82-41A4-996F-9525D669E3C5}" type="datetimeFigureOut">
              <a:rPr lang="fr-FR" smtClean="0"/>
              <a:t>13/11/16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1DB1-1700-427A-9260-515B876E8B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683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5A8F-CA82-41A4-996F-9525D669E3C5}" type="datetimeFigureOut">
              <a:rPr lang="fr-FR" smtClean="0"/>
              <a:t>13/11/16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1DB1-1700-427A-9260-515B876E8B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7121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5A8F-CA82-41A4-996F-9525D669E3C5}" type="datetimeFigureOut">
              <a:rPr lang="fr-FR" smtClean="0"/>
              <a:t>13/11/16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1DB1-1700-427A-9260-515B876E8B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1795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0182" y="1720215"/>
            <a:ext cx="9476186" cy="7320915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261407" y="1720218"/>
            <a:ext cx="16102013" cy="36874612"/>
          </a:xfrm>
        </p:spPr>
        <p:txBody>
          <a:bodyPr/>
          <a:lstStyle>
            <a:lvl1pPr>
              <a:defRPr sz="14400"/>
            </a:lvl1pPr>
            <a:lvl2pPr>
              <a:defRPr sz="126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40182" y="9041133"/>
            <a:ext cx="9476186" cy="29553697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5A8F-CA82-41A4-996F-9525D669E3C5}" type="datetimeFigureOut">
              <a:rPr lang="fr-FR" smtClean="0"/>
              <a:t>13/11/16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1DB1-1700-427A-9260-515B876E8B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7974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45707" y="30243780"/>
            <a:ext cx="17282160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645707" y="3860483"/>
            <a:ext cx="17282160" cy="25923240"/>
          </a:xfrm>
        </p:spPr>
        <p:txBody>
          <a:bodyPr/>
          <a:lstStyle>
            <a:lvl1pPr marL="0" indent="0">
              <a:buNone/>
              <a:defRPr sz="14400"/>
            </a:lvl1pPr>
            <a:lvl2pPr marL="2057400" indent="0">
              <a:buNone/>
              <a:defRPr sz="12600"/>
            </a:lvl2pPr>
            <a:lvl3pPr marL="4114800" indent="0">
              <a:buNone/>
              <a:defRPr sz="10800"/>
            </a:lvl3pPr>
            <a:lvl4pPr marL="6172200" indent="0">
              <a:buNone/>
              <a:defRPr sz="9000"/>
            </a:lvl4pPr>
            <a:lvl5pPr marL="8229600" indent="0">
              <a:buNone/>
              <a:defRPr sz="9000"/>
            </a:lvl5pPr>
            <a:lvl6pPr marL="10287000" indent="0">
              <a:buNone/>
              <a:defRPr sz="9000"/>
            </a:lvl6pPr>
            <a:lvl7pPr marL="12344400" indent="0">
              <a:buNone/>
              <a:defRPr sz="9000"/>
            </a:lvl7pPr>
            <a:lvl8pPr marL="14401800" indent="0">
              <a:buNone/>
              <a:defRPr sz="9000"/>
            </a:lvl8pPr>
            <a:lvl9pPr marL="16459200" indent="0">
              <a:buNone/>
              <a:defRPr sz="9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645707" y="33814229"/>
            <a:ext cx="17282160" cy="5070631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5A8F-CA82-41A4-996F-9525D669E3C5}" type="datetimeFigureOut">
              <a:rPr lang="fr-FR" smtClean="0"/>
              <a:t>13/11/16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1DB1-1700-427A-9260-515B876E8B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3924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40180" y="1730219"/>
            <a:ext cx="25923240" cy="7200900"/>
          </a:xfrm>
          <a:prstGeom prst="rect">
            <a:avLst/>
          </a:prstGeom>
        </p:spPr>
        <p:txBody>
          <a:bodyPr vert="horz" lIns="411480" tIns="205740" rIns="411480" bIns="20574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40180" y="10081263"/>
            <a:ext cx="25923240" cy="28513567"/>
          </a:xfrm>
          <a:prstGeom prst="rect">
            <a:avLst/>
          </a:prstGeom>
        </p:spPr>
        <p:txBody>
          <a:bodyPr vert="horz" lIns="411480" tIns="205740" rIns="411480" bIns="20574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440180" y="40045008"/>
            <a:ext cx="6720840" cy="2300288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l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35A8F-CA82-41A4-996F-9525D669E3C5}" type="datetimeFigureOut">
              <a:rPr lang="fr-FR" smtClean="0"/>
              <a:t>13/11/16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9841230" y="40045008"/>
            <a:ext cx="9121140" cy="2300288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ct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0642580" y="40045008"/>
            <a:ext cx="6720840" cy="2300288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91DB1-1700-427A-9260-515B876E8B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9209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14800" rtl="0" eaLnBrk="1" latinLnBrk="0" hangingPunct="1">
        <a:spcBef>
          <a:spcPct val="0"/>
        </a:spcBef>
        <a:buNone/>
        <a:defRPr sz="19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3050" indent="-1543050" algn="l" defTabSz="4114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400" kern="1200">
          <a:solidFill>
            <a:schemeClr val="tx1"/>
          </a:solidFill>
          <a:latin typeface="+mn-lt"/>
          <a:ea typeface="+mn-ea"/>
          <a:cs typeface="+mn-cs"/>
        </a:defRPr>
      </a:lvl1pPr>
      <a:lvl2pPr marL="3343275" indent="-1285875" algn="l" defTabSz="4114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6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0" indent="-1028700" algn="l" defTabSz="4114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0" indent="-1028700" algn="l" defTabSz="4114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4pPr>
      <a:lvl5pPr marL="9258300" indent="-1028700" algn="l" defTabSz="4114800" rtl="0" eaLnBrk="1" latinLnBrk="0" hangingPunct="1">
        <a:spcBef>
          <a:spcPct val="20000"/>
        </a:spcBef>
        <a:buFont typeface="Arial" panose="020B0604020202020204" pitchFamily="34" charset="0"/>
        <a:buChar char="»"/>
        <a:defRPr sz="90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0" indent="-1028700" algn="l" defTabSz="4114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0" indent="-1028700" algn="l" defTabSz="4114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0" indent="-1028700" algn="l" defTabSz="4114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8pPr>
      <a:lvl9pPr marL="17487900" indent="-1028700" algn="l" defTabSz="4114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6172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4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6459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gif"/><Relationship Id="rId4" Type="http://schemas.openxmlformats.org/officeDocument/2006/relationships/hyperlink" Target="faust.grame.fr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emf"/><Relationship Id="rId8" Type="http://schemas.openxmlformats.org/officeDocument/2006/relationships/image" Target="../media/image6.png"/><Relationship Id="rId9" Type="http://schemas.openxmlformats.org/officeDocument/2006/relationships/image" Target="../media/image7.gif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 de texte 8"/>
          <p:cNvSpPr txBox="1"/>
          <p:nvPr/>
        </p:nvSpPr>
        <p:spPr>
          <a:xfrm>
            <a:off x="19524925" y="1329197"/>
            <a:ext cx="8270363" cy="19114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0" cap="none" spc="75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MS Gothic"/>
                <a:cs typeface="Helvetica"/>
              </a:rPr>
              <a:t>Programme : </a:t>
            </a:r>
            <a:r>
              <a:rPr kumimoji="0" lang="fr-FR" sz="4000" b="1" i="0" u="none" strike="noStrike" kern="0" cap="none" spc="75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MS Gothic"/>
                <a:cs typeface="Helvetica"/>
              </a:rPr>
              <a:t>Blanc SIMI 2</a:t>
            </a:r>
            <a:endParaRPr kumimoji="0" lang="fr-FR" sz="4000" b="0" i="1" u="none" strike="noStrike" kern="0" cap="none" spc="75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MS Gothic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Gothic"/>
                <a:cs typeface="Helvetica"/>
              </a:rPr>
              <a:t> </a:t>
            </a:r>
            <a:endParaRPr kumimoji="0" lang="fr-FR" sz="4000" b="0" i="1" u="none" strike="noStrike" kern="0" cap="none" spc="75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MS Gothic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MS Mincho"/>
                <a:cs typeface="Times New Roman"/>
              </a:rPr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19521378" y="2151829"/>
            <a:ext cx="582453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15000"/>
              </a:lnSpc>
              <a:defRPr/>
            </a:pPr>
            <a:r>
              <a:rPr lang="fr-FR" sz="4000" b="1" kern="0" spc="75" dirty="0">
                <a:solidFill>
                  <a:srgbClr val="7F7F7F"/>
                </a:solidFill>
                <a:latin typeface="Calibri"/>
                <a:ea typeface="MS Gothic"/>
                <a:cs typeface="Helvetica"/>
              </a:rPr>
              <a:t>Edition</a:t>
            </a:r>
            <a:r>
              <a:rPr lang="fr-FR" sz="4000" b="1" kern="0" spc="75" dirty="0">
                <a:solidFill>
                  <a:srgbClr val="7F7F7F"/>
                </a:solidFill>
                <a:ea typeface="MS Gothic"/>
                <a:cs typeface="Helvetica"/>
              </a:rPr>
              <a:t> : </a:t>
            </a:r>
            <a:r>
              <a:rPr lang="fr-FR" sz="4000" b="1" kern="0" spc="75" dirty="0" smtClean="0">
                <a:solidFill>
                  <a:srgbClr val="7F7F7F"/>
                </a:solidFill>
                <a:latin typeface="Calibri"/>
                <a:ea typeface="MS Gothic"/>
                <a:cs typeface="Helvetica"/>
              </a:rPr>
              <a:t>2013</a:t>
            </a:r>
            <a:endParaRPr lang="fr-FR" sz="4000" b="1" kern="0" spc="75" dirty="0">
              <a:solidFill>
                <a:srgbClr val="7F7F7F"/>
              </a:solidFill>
              <a:latin typeface="Calibri"/>
              <a:ea typeface="MS Gothic"/>
              <a:cs typeface="Helvetica"/>
            </a:endParaRPr>
          </a:p>
        </p:txBody>
      </p:sp>
      <p:sp>
        <p:nvSpPr>
          <p:cNvPr id="7" name="ZoneTexte 5"/>
          <p:cNvSpPr txBox="1">
            <a:spLocks noChangeArrowheads="1"/>
          </p:cNvSpPr>
          <p:nvPr/>
        </p:nvSpPr>
        <p:spPr bwMode="auto">
          <a:xfrm>
            <a:off x="1487616" y="2736604"/>
            <a:ext cx="163445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208756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208756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208756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208756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1543050" indent="-1543050" algn="just" eaLnBrk="1" hangingPunct="1">
              <a:spcBef>
                <a:spcPct val="20000"/>
              </a:spcBef>
            </a:pPr>
            <a:r>
              <a:rPr lang="fr-FR" sz="6000" dirty="0" smtClean="0">
                <a:solidFill>
                  <a:schemeClr val="bg1"/>
                </a:solidFill>
                <a:latin typeface="Futura"/>
                <a:ea typeface="+mn-ea"/>
                <a:cs typeface="Arial" pitchFamily="34" charset="0"/>
              </a:rPr>
              <a:t>FEEVER – Faust </a:t>
            </a:r>
            <a:r>
              <a:rPr lang="fr-FR" sz="6000" dirty="0" err="1" smtClean="0">
                <a:solidFill>
                  <a:schemeClr val="bg1"/>
                </a:solidFill>
                <a:latin typeface="Futura"/>
                <a:ea typeface="+mn-ea"/>
                <a:cs typeface="Arial" pitchFamily="34" charset="0"/>
              </a:rPr>
              <a:t>Environment</a:t>
            </a:r>
            <a:r>
              <a:rPr lang="fr-FR" sz="6000" dirty="0" smtClean="0">
                <a:solidFill>
                  <a:schemeClr val="bg1"/>
                </a:solidFill>
                <a:latin typeface="Futura"/>
                <a:ea typeface="+mn-ea"/>
                <a:cs typeface="Arial" pitchFamily="34" charset="0"/>
              </a:rPr>
              <a:t> </a:t>
            </a:r>
            <a:r>
              <a:rPr lang="fr-FR" sz="6000" dirty="0" err="1" smtClean="0">
                <a:solidFill>
                  <a:schemeClr val="bg1"/>
                </a:solidFill>
                <a:latin typeface="Futura"/>
                <a:ea typeface="+mn-ea"/>
                <a:cs typeface="Arial" pitchFamily="34" charset="0"/>
              </a:rPr>
              <a:t>Everyware</a:t>
            </a:r>
            <a:endParaRPr lang="fr-FR" sz="6000" dirty="0" smtClean="0">
              <a:solidFill>
                <a:schemeClr val="bg1"/>
              </a:solidFill>
              <a:latin typeface="Futura"/>
              <a:ea typeface="+mn-ea"/>
              <a:cs typeface="Arial" pitchFamily="34" charset="0"/>
            </a:endParaRPr>
          </a:p>
        </p:txBody>
      </p:sp>
      <p:sp>
        <p:nvSpPr>
          <p:cNvPr id="8" name="Titre 3"/>
          <p:cNvSpPr txBox="1">
            <a:spLocks/>
          </p:cNvSpPr>
          <p:nvPr/>
        </p:nvSpPr>
        <p:spPr>
          <a:xfrm>
            <a:off x="1427784" y="8872142"/>
            <a:ext cx="25923875" cy="1353294"/>
          </a:xfrm>
          <a:prstGeom prst="rect">
            <a:avLst/>
          </a:prstGeom>
        </p:spPr>
        <p:txBody>
          <a:bodyPr/>
          <a:lstStyle>
            <a:lvl1pPr algn="l" defTabSz="41148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COORDINATEUR : ARMINES	PARTENAIRES : GRAME, IRISA, CIEREC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390235" y="10225436"/>
            <a:ext cx="2596142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4400" b="1" dirty="0" smtClean="0">
                <a:solidFill>
                  <a:schemeClr val="tx2">
                    <a:lumMod val="75000"/>
                  </a:schemeClr>
                </a:solidFill>
              </a:rPr>
              <a:t>Abstract: </a:t>
            </a:r>
            <a:br>
              <a:rPr lang="fr-FR" sz="4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fr-FR" sz="4400" b="1" dirty="0" smtClean="0">
                <a:solidFill>
                  <a:schemeClr val="tx2">
                    <a:lumMod val="75000"/>
                  </a:schemeClr>
                </a:solidFill>
              </a:rPr>
              <a:t>The FEEVER </a:t>
            </a:r>
            <a:r>
              <a:rPr lang="fr-FR" sz="4400" b="1" dirty="0" err="1" smtClean="0">
                <a:solidFill>
                  <a:schemeClr val="tx2">
                    <a:lumMod val="75000"/>
                  </a:schemeClr>
                </a:solidFill>
              </a:rPr>
              <a:t>project</a:t>
            </a:r>
            <a:r>
              <a:rPr lang="fr-FR" sz="4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4400" b="1" dirty="0" err="1" smtClean="0">
                <a:solidFill>
                  <a:schemeClr val="tx2">
                    <a:lumMod val="75000"/>
                  </a:schemeClr>
                </a:solidFill>
              </a:rPr>
              <a:t>aims</a:t>
            </a:r>
            <a:r>
              <a:rPr lang="fr-FR" sz="4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4400" b="1" dirty="0" err="1" smtClean="0">
                <a:solidFill>
                  <a:schemeClr val="tx2">
                    <a:lumMod val="75000"/>
                  </a:schemeClr>
                </a:solidFill>
              </a:rPr>
              <a:t>at</a:t>
            </a:r>
            <a:r>
              <a:rPr lang="fr-FR" sz="4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4400" b="1" dirty="0" err="1" smtClean="0">
                <a:solidFill>
                  <a:schemeClr val="tx2">
                    <a:lumMod val="75000"/>
                  </a:schemeClr>
                </a:solidFill>
              </a:rPr>
              <a:t>providing</a:t>
            </a:r>
            <a:r>
              <a:rPr lang="fr-FR" sz="4400" b="1" dirty="0" smtClean="0">
                <a:solidFill>
                  <a:schemeClr val="tx2">
                    <a:lumMod val="75000"/>
                  </a:schemeClr>
                </a:solidFill>
              </a:rPr>
              <a:t> Faust-</a:t>
            </a:r>
            <a:r>
              <a:rPr lang="fr-FR" sz="4400" b="1" dirty="0" err="1" smtClean="0">
                <a:solidFill>
                  <a:schemeClr val="tx2">
                    <a:lumMod val="75000"/>
                  </a:schemeClr>
                </a:solidFill>
              </a:rPr>
              <a:t>based</a:t>
            </a:r>
            <a:r>
              <a:rPr lang="fr-FR" sz="4400" b="1" dirty="0" smtClean="0">
                <a:solidFill>
                  <a:schemeClr val="tx2">
                    <a:lumMod val="75000"/>
                  </a:schemeClr>
                </a:solidFill>
              </a:rPr>
              <a:t> audio technologies </a:t>
            </a:r>
            <a:r>
              <a:rPr lang="fr-FR" sz="4400" b="1" dirty="0" err="1" smtClean="0">
                <a:solidFill>
                  <a:schemeClr val="tx2">
                    <a:lumMod val="75000"/>
                  </a:schemeClr>
                </a:solidFill>
              </a:rPr>
              <a:t>that</a:t>
            </a:r>
            <a:r>
              <a:rPr lang="fr-FR" sz="4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4400" b="1" dirty="0" err="1" smtClean="0">
                <a:solidFill>
                  <a:schemeClr val="tx2">
                    <a:lumMod val="75000"/>
                  </a:schemeClr>
                </a:solidFill>
              </a:rPr>
              <a:t>will</a:t>
            </a:r>
            <a:r>
              <a:rPr lang="fr-FR" sz="4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4400" b="1" dirty="0" err="1" smtClean="0">
                <a:solidFill>
                  <a:schemeClr val="tx2">
                    <a:lumMod val="75000"/>
                  </a:schemeClr>
                </a:solidFill>
              </a:rPr>
              <a:t>make</a:t>
            </a:r>
            <a:r>
              <a:rPr lang="fr-FR" sz="4400" b="1" dirty="0" smtClean="0">
                <a:solidFill>
                  <a:schemeClr val="tx2">
                    <a:lumMod val="75000"/>
                  </a:schemeClr>
                </a:solidFill>
              </a:rPr>
              <a:t> the </a:t>
            </a:r>
            <a:r>
              <a:rPr lang="fr-FR" sz="4400" b="1" dirty="0" err="1" smtClean="0">
                <a:solidFill>
                  <a:schemeClr val="tx2">
                    <a:lumMod val="75000"/>
                  </a:schemeClr>
                </a:solidFill>
              </a:rPr>
              <a:t>whole</a:t>
            </a:r>
            <a:r>
              <a:rPr lang="fr-FR" sz="4400" b="1" dirty="0" smtClean="0">
                <a:solidFill>
                  <a:schemeClr val="tx2">
                    <a:lumMod val="75000"/>
                  </a:schemeClr>
                </a:solidFill>
              </a:rPr>
              <a:t> digital world </a:t>
            </a:r>
            <a:r>
              <a:rPr lang="fr-FR" sz="4400" b="1" dirty="0" err="1" smtClean="0">
                <a:solidFill>
                  <a:schemeClr val="tx2">
                    <a:lumMod val="75000"/>
                  </a:schemeClr>
                </a:solidFill>
              </a:rPr>
              <a:t>sing</a:t>
            </a:r>
            <a:r>
              <a:rPr lang="fr-FR" sz="44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fr-FR" sz="4400" b="1" dirty="0" err="1" smtClean="0">
                <a:solidFill>
                  <a:schemeClr val="tx2">
                    <a:lumMod val="75000"/>
                  </a:schemeClr>
                </a:solidFill>
              </a:rPr>
              <a:t>when</a:t>
            </a:r>
            <a:r>
              <a:rPr lang="fr-FR" sz="4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4400" b="1" dirty="0" err="1" smtClean="0">
                <a:solidFill>
                  <a:schemeClr val="tx2">
                    <a:lumMod val="75000"/>
                  </a:schemeClr>
                </a:solidFill>
              </a:rPr>
              <a:t>browsing</a:t>
            </a:r>
            <a:r>
              <a:rPr lang="fr-FR" sz="4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4400" b="1" dirty="0" err="1" smtClean="0">
                <a:solidFill>
                  <a:schemeClr val="tx2">
                    <a:lumMod val="75000"/>
                  </a:schemeClr>
                </a:solidFill>
              </a:rPr>
              <a:t>at</a:t>
            </a:r>
            <a:r>
              <a:rPr lang="fr-FR" sz="4400" b="1" dirty="0" smtClean="0">
                <a:solidFill>
                  <a:schemeClr val="tx2">
                    <a:lumMod val="75000"/>
                  </a:schemeClr>
                </a:solidFill>
              </a:rPr>
              <a:t> home or </a:t>
            </a:r>
            <a:r>
              <a:rPr lang="fr-FR" sz="4400" b="1" dirty="0" err="1" smtClean="0">
                <a:solidFill>
                  <a:schemeClr val="tx2">
                    <a:lumMod val="75000"/>
                  </a:schemeClr>
                </a:solidFill>
              </a:rPr>
              <a:t>listening</a:t>
            </a:r>
            <a:r>
              <a:rPr lang="fr-FR" sz="4400" b="1" dirty="0" smtClean="0">
                <a:solidFill>
                  <a:schemeClr val="tx2">
                    <a:lumMod val="75000"/>
                  </a:schemeClr>
                </a:solidFill>
              </a:rPr>
              <a:t> on mobile </a:t>
            </a:r>
            <a:r>
              <a:rPr lang="fr-FR" sz="4400" b="1" dirty="0" err="1" smtClean="0">
                <a:solidFill>
                  <a:schemeClr val="tx2">
                    <a:lumMod val="75000"/>
                  </a:schemeClr>
                </a:solidFill>
              </a:rPr>
              <a:t>devices</a:t>
            </a:r>
            <a:r>
              <a:rPr lang="fr-FR" sz="4400" b="1" dirty="0" smtClean="0">
                <a:solidFill>
                  <a:schemeClr val="tx2">
                    <a:lumMod val="75000"/>
                  </a:schemeClr>
                </a:solidFill>
              </a:rPr>
              <a:t>. Major </a:t>
            </a:r>
            <a:r>
              <a:rPr lang="fr-FR" sz="4400" b="1" dirty="0" err="1" smtClean="0">
                <a:solidFill>
                  <a:schemeClr val="tx2">
                    <a:lumMod val="75000"/>
                  </a:schemeClr>
                </a:solidFill>
              </a:rPr>
              <a:t>advances</a:t>
            </a:r>
            <a:r>
              <a:rPr lang="fr-FR" sz="4400" b="1" dirty="0" smtClean="0">
                <a:solidFill>
                  <a:schemeClr val="tx2">
                    <a:lumMod val="75000"/>
                  </a:schemeClr>
                </a:solidFill>
              </a:rPr>
              <a:t> in </a:t>
            </a:r>
            <a:r>
              <a:rPr lang="fr-FR" sz="4400" b="1" dirty="0" err="1" smtClean="0">
                <a:solidFill>
                  <a:schemeClr val="tx2">
                    <a:lumMod val="75000"/>
                  </a:schemeClr>
                </a:solidFill>
              </a:rPr>
              <a:t>language</a:t>
            </a:r>
            <a:r>
              <a:rPr lang="fr-FR" sz="4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4400" b="1" dirty="0" err="1" smtClean="0">
                <a:solidFill>
                  <a:schemeClr val="tx2">
                    <a:lumMod val="75000"/>
                  </a:schemeClr>
                </a:solidFill>
              </a:rPr>
              <a:t>theory</a:t>
            </a:r>
            <a:r>
              <a:rPr lang="fr-FR" sz="4400" b="1" dirty="0" smtClean="0">
                <a:solidFill>
                  <a:schemeClr val="tx2">
                    <a:lumMod val="75000"/>
                  </a:schemeClr>
                </a:solidFill>
              </a:rPr>
              <a:t> and </a:t>
            </a:r>
            <a:r>
              <a:rPr lang="fr-FR" sz="4400" b="1" dirty="0" err="1" smtClean="0">
                <a:solidFill>
                  <a:schemeClr val="tx2">
                    <a:lumMod val="75000"/>
                  </a:schemeClr>
                </a:solidFill>
              </a:rPr>
              <a:t>imple-mentation</a:t>
            </a:r>
            <a:r>
              <a:rPr lang="fr-FR" sz="4400" b="1" dirty="0" smtClean="0">
                <a:solidFill>
                  <a:schemeClr val="tx2">
                    <a:lumMod val="75000"/>
                  </a:schemeClr>
                </a:solidFill>
              </a:rPr>
              <a:t>, software infrastructure, </a:t>
            </a:r>
            <a:r>
              <a:rPr lang="fr-FR" sz="4400" b="1" dirty="0" err="1" smtClean="0">
                <a:solidFill>
                  <a:schemeClr val="tx2">
                    <a:lumMod val="75000"/>
                  </a:schemeClr>
                </a:solidFill>
              </a:rPr>
              <a:t>education</a:t>
            </a:r>
            <a:r>
              <a:rPr lang="fr-FR" sz="4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4400" b="1" dirty="0" err="1" smtClean="0">
                <a:solidFill>
                  <a:schemeClr val="tx2">
                    <a:lumMod val="75000"/>
                  </a:schemeClr>
                </a:solidFill>
              </a:rPr>
              <a:t>material</a:t>
            </a:r>
            <a:r>
              <a:rPr lang="fr-FR" sz="4400" b="1" dirty="0" smtClean="0">
                <a:solidFill>
                  <a:schemeClr val="tx2">
                    <a:lumMod val="75000"/>
                  </a:schemeClr>
                </a:solidFill>
              </a:rPr>
              <a:t> and music </a:t>
            </a:r>
            <a:r>
              <a:rPr lang="fr-FR" sz="4400" b="1" dirty="0" err="1" smtClean="0">
                <a:solidFill>
                  <a:schemeClr val="tx2">
                    <a:lumMod val="75000"/>
                  </a:schemeClr>
                </a:solidFill>
              </a:rPr>
              <a:t>experiments</a:t>
            </a:r>
            <a:r>
              <a:rPr lang="fr-FR" sz="4400" b="1" dirty="0" smtClean="0">
                <a:solidFill>
                  <a:schemeClr val="tx2">
                    <a:lumMod val="75000"/>
                  </a:schemeClr>
                </a:solidFill>
              </a:rPr>
              <a:t> are direct FEEVER outputs.</a:t>
            </a:r>
            <a:endParaRPr lang="fr-FR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460032" y="13838462"/>
            <a:ext cx="12293696" cy="22929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spcAft>
                <a:spcPts val="0"/>
              </a:spcAft>
              <a:buSzPct val="120000"/>
              <a:buBlip>
                <a:blip r:embed="rId3"/>
              </a:buBlip>
            </a:pPr>
            <a:r>
              <a:rPr lang="fr-FR" sz="4000" b="1" dirty="0">
                <a:ea typeface="Times New Roman"/>
                <a:cs typeface="Times New Roman"/>
              </a:rPr>
              <a:t> OBJECTIFS DU </a:t>
            </a:r>
            <a:r>
              <a:rPr lang="fr-FR" sz="4000" b="1" dirty="0" smtClean="0">
                <a:ea typeface="Times New Roman"/>
                <a:cs typeface="Times New Roman"/>
              </a:rPr>
              <a:t>PROJET</a:t>
            </a:r>
            <a:endParaRPr lang="fr-FR" sz="4000" b="1" dirty="0">
              <a:ea typeface="Times New Roman"/>
              <a:cs typeface="Times New Roman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fr-FR" sz="4000" dirty="0"/>
              <a:t>Faire du langage fonctionnel de </a:t>
            </a:r>
            <a:r>
              <a:rPr lang="fr-FR" sz="4000" b="1" dirty="0"/>
              <a:t>traitement du signal audio Faust</a:t>
            </a:r>
            <a:r>
              <a:rPr lang="fr-FR" sz="4000" dirty="0"/>
              <a:t> </a:t>
            </a:r>
            <a:r>
              <a:rPr lang="fr-FR" sz="4000" dirty="0" smtClean="0"/>
              <a:t>(</a:t>
            </a:r>
            <a:r>
              <a:rPr lang="fr-FR" sz="4000" dirty="0" smtClean="0">
                <a:hlinkClick r:id="rId4" action="ppaction://hlinkfile"/>
              </a:rPr>
              <a:t>faust.grame.fr</a:t>
            </a:r>
            <a:r>
              <a:rPr lang="fr-FR" sz="4000" dirty="0" smtClean="0"/>
              <a:t>) un </a:t>
            </a:r>
            <a:r>
              <a:rPr lang="fr-FR" sz="4000" dirty="0"/>
              <a:t>composant essentiel du monde numérique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fr-FR" sz="4000" dirty="0"/>
              <a:t>Intégrer de façon </a:t>
            </a:r>
            <a:r>
              <a:rPr lang="fr-FR" sz="4000" dirty="0" smtClean="0"/>
              <a:t>transparente </a:t>
            </a:r>
            <a:r>
              <a:rPr lang="fr-FR" sz="4000" dirty="0"/>
              <a:t>les </a:t>
            </a:r>
            <a:r>
              <a:rPr lang="fr-FR" sz="4000" dirty="0" smtClean="0"/>
              <a:t>modèles </a:t>
            </a:r>
            <a:r>
              <a:rPr lang="fr-FR" sz="4000" dirty="0"/>
              <a:t>théoriques et outils technologiques </a:t>
            </a:r>
            <a:r>
              <a:rPr lang="fr-FR" sz="4000" dirty="0" smtClean="0"/>
              <a:t>développés dans le cadre de FEEVER dans </a:t>
            </a:r>
            <a:r>
              <a:rPr lang="fr-FR" sz="4000" dirty="0"/>
              <a:t>l’</a:t>
            </a:r>
            <a:r>
              <a:rPr lang="fr-FR" sz="4000" b="1" dirty="0"/>
              <a:t>écosystème </a:t>
            </a:r>
            <a:r>
              <a:rPr lang="fr-FR" sz="4000" b="1" dirty="0" smtClean="0"/>
              <a:t>Faust</a:t>
            </a:r>
            <a:r>
              <a:rPr lang="fr-FR" sz="4000" i="1" dirty="0" smtClean="0"/>
              <a:t> </a:t>
            </a:r>
            <a:r>
              <a:rPr lang="fr-FR" sz="4000" dirty="0" smtClean="0"/>
              <a:t>existant</a:t>
            </a:r>
            <a:endParaRPr lang="fr-FR" sz="4000" b="1" dirty="0"/>
          </a:p>
          <a:p>
            <a:pPr marL="742950" indent="-742950" algn="just">
              <a:buFont typeface="+mj-lt"/>
              <a:buAutoNum type="arabicPeriod"/>
            </a:pPr>
            <a:r>
              <a:rPr lang="fr-FR" sz="4000" dirty="0"/>
              <a:t>Faire de Faust le « </a:t>
            </a:r>
            <a:r>
              <a:rPr lang="fr-FR" sz="4000" dirty="0" smtClean="0"/>
              <a:t>JavaScript </a:t>
            </a:r>
            <a:r>
              <a:rPr lang="fr-FR" sz="4000" dirty="0"/>
              <a:t>de l’audio »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fr-FR" sz="4000" dirty="0"/>
              <a:t>Fournir une </a:t>
            </a:r>
            <a:r>
              <a:rPr lang="fr-FR" sz="4000" b="1" dirty="0"/>
              <a:t>solution ubiquitaire, efficace et </a:t>
            </a:r>
            <a:r>
              <a:rPr lang="fr-FR" sz="4000" b="1" dirty="0" smtClean="0"/>
              <a:t>portable </a:t>
            </a:r>
            <a:r>
              <a:rPr lang="fr-FR" sz="4000" dirty="0" smtClean="0"/>
              <a:t>sur les environnements internet, mobiles ou objets connectés</a:t>
            </a:r>
            <a:endParaRPr lang="fr-FR" sz="4000" b="1" dirty="0"/>
          </a:p>
          <a:p>
            <a:pPr marL="742950" indent="-742950" algn="just">
              <a:buFont typeface="+mj-lt"/>
              <a:buAutoNum type="arabicPeriod"/>
            </a:pPr>
            <a:r>
              <a:rPr lang="fr-FR" sz="4000" dirty="0"/>
              <a:t>Promouvoir, à long terme, Faust comme </a:t>
            </a:r>
            <a:r>
              <a:rPr lang="fr-FR" sz="4000" b="1" dirty="0"/>
              <a:t>norme internationale </a:t>
            </a:r>
            <a:r>
              <a:rPr lang="fr-FR" sz="4000" dirty="0"/>
              <a:t>de traitement audio</a:t>
            </a:r>
          </a:p>
          <a:p>
            <a:pPr marL="742950" indent="-742950" algn="just">
              <a:buSzPct val="120000"/>
              <a:buFont typeface="+mj-lt"/>
              <a:buAutoNum type="arabicPeriod"/>
            </a:pPr>
            <a:endParaRPr lang="fr-FR" sz="4000" b="1" dirty="0" smtClean="0">
              <a:ea typeface="Times New Roman"/>
              <a:cs typeface="Times New Roman"/>
            </a:endParaRPr>
          </a:p>
          <a:p>
            <a:pPr marL="571500" indent="-571500" algn="just">
              <a:buSzPct val="120000"/>
              <a:buBlip>
                <a:blip r:embed="rId3"/>
              </a:buBlip>
            </a:pPr>
            <a:r>
              <a:rPr lang="fr-FR" sz="4000" b="1" dirty="0" smtClean="0">
                <a:ea typeface="Times New Roman"/>
                <a:cs typeface="Times New Roman"/>
              </a:rPr>
              <a:t>MÉTHODOLOGIE </a:t>
            </a:r>
            <a:r>
              <a:rPr lang="fr-FR" sz="4000" b="1" dirty="0">
                <a:ea typeface="Times New Roman"/>
                <a:cs typeface="Times New Roman"/>
              </a:rPr>
              <a:t>ET </a:t>
            </a:r>
            <a:r>
              <a:rPr lang="fr-FR" sz="4000" b="1" dirty="0" smtClean="0">
                <a:ea typeface="Times New Roman"/>
                <a:cs typeface="Times New Roman"/>
              </a:rPr>
              <a:t>RÉSULTATS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fr-FR" sz="4000" dirty="0" smtClean="0"/>
              <a:t>Extension </a:t>
            </a:r>
            <a:r>
              <a:rPr lang="fr-FR" sz="4000" b="1" i="1" dirty="0" err="1" smtClean="0"/>
              <a:t>multirate</a:t>
            </a:r>
            <a:r>
              <a:rPr lang="fr-FR" sz="4000" dirty="0" smtClean="0"/>
              <a:t> de Faust permettant de manipuler des signaux de taux d’échantillonnage variés, couplée à la manipulation de structures de données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fr-FR" sz="4000" dirty="0" smtClean="0"/>
              <a:t>Modélisation </a:t>
            </a:r>
            <a:r>
              <a:rPr lang="fr-FR" sz="4000" dirty="0"/>
              <a:t>physique d’instruments (clavecin</a:t>
            </a:r>
            <a:r>
              <a:rPr lang="fr-FR" sz="4000" dirty="0" smtClean="0"/>
              <a:t>)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fr-FR" sz="4000" dirty="0" smtClean="0"/>
              <a:t>Prototype </a:t>
            </a:r>
            <a:r>
              <a:rPr lang="fr-FR" sz="4000" dirty="0"/>
              <a:t>d’assistant de </a:t>
            </a:r>
            <a:r>
              <a:rPr lang="fr-FR" sz="4000" b="1" dirty="0"/>
              <a:t>preuves</a:t>
            </a:r>
            <a:r>
              <a:rPr lang="fr-FR" sz="4000" dirty="0"/>
              <a:t> </a:t>
            </a:r>
            <a:r>
              <a:rPr lang="fr-FR" sz="4000" dirty="0" smtClean="0"/>
              <a:t>fondé sur le système Coq pour </a:t>
            </a:r>
            <a:r>
              <a:rPr lang="fr-FR" sz="4000" dirty="0"/>
              <a:t>le traitement du signal </a:t>
            </a:r>
            <a:r>
              <a:rPr lang="fr-FR" sz="4000" dirty="0" smtClean="0"/>
              <a:t>audio, avec </a:t>
            </a:r>
            <a:r>
              <a:rPr lang="fr-FR" sz="4000" dirty="0" err="1" smtClean="0"/>
              <a:t>appli-cation</a:t>
            </a:r>
            <a:r>
              <a:rPr lang="fr-FR" sz="4000" dirty="0" smtClean="0"/>
              <a:t> aux programmes Faust</a:t>
            </a:r>
            <a:endParaRPr lang="fr-FR" sz="4000" dirty="0"/>
          </a:p>
          <a:p>
            <a:pPr marL="742950" indent="-742950" algn="just">
              <a:buFont typeface="+mj-lt"/>
              <a:buAutoNum type="arabicPeriod"/>
            </a:pPr>
            <a:r>
              <a:rPr lang="fr-FR" sz="4000" dirty="0" smtClean="0"/>
              <a:t>Découverte de la notion </a:t>
            </a:r>
            <a:r>
              <a:rPr lang="fr-FR" sz="4000" dirty="0"/>
              <a:t>d’</a:t>
            </a:r>
            <a:r>
              <a:rPr lang="fr-FR" sz="4000" b="1" dirty="0"/>
              <a:t>horloge liquide</a:t>
            </a:r>
            <a:r>
              <a:rPr lang="fr-FR" sz="4000" dirty="0"/>
              <a:t>, un modèle étendu synchrone </a:t>
            </a:r>
            <a:r>
              <a:rPr lang="fr-FR" sz="4000" dirty="0" smtClean="0"/>
              <a:t>des </a:t>
            </a:r>
            <a:r>
              <a:rPr lang="fr-FR" sz="4000" i="1" dirty="0" smtClean="0"/>
              <a:t>rates</a:t>
            </a:r>
            <a:r>
              <a:rPr lang="fr-FR" sz="4000" dirty="0" smtClean="0"/>
              <a:t> de </a:t>
            </a:r>
            <a:r>
              <a:rPr lang="fr-FR" sz="4000" dirty="0"/>
              <a:t>Faust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fr-FR" sz="4000" dirty="0"/>
              <a:t>Proposition d’un nouveau </a:t>
            </a:r>
            <a:r>
              <a:rPr lang="fr-FR" sz="4000" b="1" dirty="0"/>
              <a:t>langage intermédiaire</a:t>
            </a:r>
            <a:r>
              <a:rPr lang="fr-FR" sz="4000" dirty="0"/>
              <a:t>, </a:t>
            </a:r>
            <a:r>
              <a:rPr lang="fr-FR" sz="4000" dirty="0" smtClean="0"/>
              <a:t>Wagner, compatible avec Faust</a:t>
            </a:r>
            <a:endParaRPr lang="fr-FR" sz="4000" dirty="0"/>
          </a:p>
          <a:p>
            <a:pPr marL="742950" indent="-742950" algn="just">
              <a:buFont typeface="+mj-lt"/>
              <a:buAutoNum type="arabicPeriod"/>
            </a:pPr>
            <a:r>
              <a:rPr lang="fr-FR" sz="4000" dirty="0"/>
              <a:t>Version multiplateforme « </a:t>
            </a:r>
            <a:r>
              <a:rPr lang="fr-FR" sz="4000" b="1" dirty="0"/>
              <a:t>Faust-as-a-Service</a:t>
            </a:r>
            <a:r>
              <a:rPr lang="fr-FR" sz="4000" dirty="0"/>
              <a:t> </a:t>
            </a:r>
            <a:r>
              <a:rPr lang="fr-FR" sz="4000" dirty="0" smtClean="0"/>
              <a:t>» autour de l’environnement Faust </a:t>
            </a:r>
            <a:r>
              <a:rPr lang="fr-FR" sz="4000" dirty="0" err="1" smtClean="0"/>
              <a:t>Playground</a:t>
            </a:r>
            <a:endParaRPr lang="fr-FR" sz="4000" dirty="0" smtClean="0"/>
          </a:p>
          <a:p>
            <a:pPr marL="742950" indent="-742950" algn="just">
              <a:buFont typeface="+mj-lt"/>
              <a:buAutoNum type="arabicPeriod"/>
            </a:pPr>
            <a:r>
              <a:rPr lang="fr-FR" sz="4000" dirty="0" smtClean="0"/>
              <a:t>Développement et validation pédagogique </a:t>
            </a:r>
            <a:r>
              <a:rPr lang="fr-FR" sz="4000" i="1" dirty="0" smtClean="0"/>
              <a:t>in situ </a:t>
            </a:r>
            <a:r>
              <a:rPr lang="fr-FR" sz="4000" dirty="0" smtClean="0"/>
              <a:t>de </a:t>
            </a:r>
            <a:r>
              <a:rPr lang="fr-FR" sz="4000" b="1" dirty="0" smtClean="0"/>
              <a:t>contenus éducatifs </a:t>
            </a:r>
            <a:r>
              <a:rPr lang="fr-FR" sz="4000" dirty="0" smtClean="0"/>
              <a:t>pour </a:t>
            </a:r>
            <a:r>
              <a:rPr lang="fr-FR" sz="4000" dirty="0"/>
              <a:t>faciliter l’accès à </a:t>
            </a:r>
            <a:r>
              <a:rPr lang="fr-FR" sz="4000" dirty="0" smtClean="0"/>
              <a:t>l’</a:t>
            </a:r>
            <a:r>
              <a:rPr lang="fr-FR" sz="4000" dirty="0" err="1" smtClean="0"/>
              <a:t>éco-système</a:t>
            </a:r>
            <a:r>
              <a:rPr lang="fr-FR" sz="4000" dirty="0" smtClean="0"/>
              <a:t> Faust à tous (écoles, universités, formation)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fr-FR" sz="4000" dirty="0" smtClean="0"/>
              <a:t>Conception et réalisation en concert d’</a:t>
            </a:r>
            <a:r>
              <a:rPr lang="fr-FR" sz="4000" b="1" dirty="0" err="1" smtClean="0"/>
              <a:t>oeuvres</a:t>
            </a:r>
            <a:r>
              <a:rPr lang="fr-FR" sz="4000" b="1" dirty="0" smtClean="0"/>
              <a:t> </a:t>
            </a:r>
            <a:r>
              <a:rPr lang="fr-FR" sz="4000" b="1" dirty="0"/>
              <a:t>musicales </a:t>
            </a:r>
            <a:r>
              <a:rPr lang="fr-FR" sz="4000" dirty="0"/>
              <a:t>mobilisant </a:t>
            </a:r>
            <a:r>
              <a:rPr lang="fr-FR" sz="4000" dirty="0" smtClean="0"/>
              <a:t>les technologies développées </a:t>
            </a:r>
            <a:r>
              <a:rPr lang="fr-FR" sz="4000" dirty="0"/>
              <a:t>dans le </a:t>
            </a:r>
            <a:r>
              <a:rPr lang="fr-FR" sz="4000" dirty="0" smtClean="0"/>
              <a:t>cadre du projet   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fr-FR" sz="4000" dirty="0" smtClean="0"/>
              <a:t>Organisation de conférences internationales (Outils pédagogiques innovants, Linux Audio)</a:t>
            </a:r>
            <a:endParaRPr lang="fr-FR" sz="4000" dirty="0"/>
          </a:p>
          <a:p>
            <a:endParaRPr lang="fr-FR" sz="4400" b="1" u="sng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1390235" y="13177764"/>
            <a:ext cx="263086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14593584" y="25656618"/>
            <a:ext cx="12294000" cy="1117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571500" algn="just">
              <a:buSzPct val="120000"/>
              <a:buBlip>
                <a:blip r:embed="rId3"/>
              </a:buBlip>
            </a:pPr>
            <a:r>
              <a:rPr lang="fr-FR" sz="4000" b="1" dirty="0" smtClean="0">
                <a:ea typeface="Times New Roman"/>
                <a:cs typeface="Times New Roman"/>
              </a:rPr>
              <a:t>CONCLUSION </a:t>
            </a:r>
            <a:r>
              <a:rPr lang="fr-FR" sz="4000" b="1" dirty="0">
                <a:ea typeface="Times New Roman"/>
                <a:cs typeface="Times New Roman"/>
              </a:rPr>
              <a:t>ET PERSPECTIVES </a:t>
            </a:r>
          </a:p>
          <a:p>
            <a:pPr marL="742950" indent="-742950" algn="just">
              <a:buAutoNum type="arabicPeriod"/>
            </a:pPr>
            <a:r>
              <a:rPr lang="fr-FR" sz="4000" dirty="0" smtClean="0">
                <a:ea typeface="Times New Roman"/>
                <a:cs typeface="Times New Roman"/>
              </a:rPr>
              <a:t>Projet </a:t>
            </a:r>
            <a:r>
              <a:rPr lang="fr-FR" sz="4000" b="1" dirty="0" smtClean="0">
                <a:ea typeface="Times New Roman"/>
                <a:cs typeface="Times New Roman"/>
              </a:rPr>
              <a:t>interdisciplinaire</a:t>
            </a:r>
            <a:r>
              <a:rPr lang="fr-FR" sz="4000" dirty="0" smtClean="0">
                <a:ea typeface="Times New Roman"/>
                <a:cs typeface="Times New Roman"/>
              </a:rPr>
              <a:t> à </a:t>
            </a:r>
            <a:r>
              <a:rPr lang="fr-FR" sz="4000" b="1" dirty="0" smtClean="0">
                <a:ea typeface="Times New Roman"/>
                <a:cs typeface="Times New Roman"/>
              </a:rPr>
              <a:t>impact</a:t>
            </a:r>
            <a:r>
              <a:rPr lang="fr-FR" sz="4000" dirty="0" smtClean="0">
                <a:ea typeface="Times New Roman"/>
                <a:cs typeface="Times New Roman"/>
              </a:rPr>
              <a:t> </a:t>
            </a:r>
            <a:r>
              <a:rPr lang="fr-FR" sz="4000" b="1" dirty="0" smtClean="0">
                <a:ea typeface="Times New Roman"/>
                <a:cs typeface="Times New Roman"/>
              </a:rPr>
              <a:t>international</a:t>
            </a:r>
            <a:r>
              <a:rPr lang="fr-FR" sz="4000" dirty="0" smtClean="0">
                <a:ea typeface="Times New Roman"/>
                <a:cs typeface="Times New Roman"/>
              </a:rPr>
              <a:t> alliant</a:t>
            </a:r>
          </a:p>
          <a:p>
            <a:pPr marL="2800350" lvl="1" indent="-742950" algn="just">
              <a:buFont typeface="+mj-lt"/>
              <a:buAutoNum type="alphaLcPeriod"/>
            </a:pPr>
            <a:r>
              <a:rPr lang="fr-FR" sz="4000" dirty="0" smtClean="0">
                <a:ea typeface="Times New Roman"/>
                <a:cs typeface="Times New Roman"/>
              </a:rPr>
              <a:t>formalisation avancée,</a:t>
            </a:r>
          </a:p>
          <a:p>
            <a:pPr marL="2800350" lvl="1" indent="-742950" algn="just">
              <a:buFont typeface="+mj-lt"/>
              <a:buAutoNum type="alphaLcPeriod"/>
            </a:pPr>
            <a:r>
              <a:rPr lang="fr-FR" sz="4000" dirty="0" smtClean="0">
                <a:ea typeface="Times New Roman"/>
                <a:cs typeface="Times New Roman"/>
              </a:rPr>
              <a:t>développements logiciels originaux,</a:t>
            </a:r>
          </a:p>
          <a:p>
            <a:pPr marL="2800350" lvl="1" indent="-742950" algn="just">
              <a:buFont typeface="+mj-lt"/>
              <a:buAutoNum type="alphaLcPeriod"/>
            </a:pPr>
            <a:r>
              <a:rPr lang="fr-FR" sz="4000" dirty="0" smtClean="0">
                <a:ea typeface="Times New Roman"/>
                <a:cs typeface="Times New Roman"/>
              </a:rPr>
              <a:t>outils pédagogiques et artistiques innovants</a:t>
            </a:r>
          </a:p>
          <a:p>
            <a:pPr marL="2800350" lvl="1" indent="-742950" algn="just">
              <a:buFont typeface="+mj-lt"/>
              <a:buAutoNum type="alphaLcPeriod"/>
            </a:pPr>
            <a:r>
              <a:rPr lang="fr-FR" sz="4000" dirty="0" smtClean="0">
                <a:ea typeface="Times New Roman"/>
                <a:cs typeface="Times New Roman"/>
              </a:rPr>
              <a:t>et événementiel (concerts, expositions </a:t>
            </a:r>
            <a:r>
              <a:rPr lang="fr-FR" sz="4000" dirty="0" err="1" smtClean="0">
                <a:ea typeface="Times New Roman"/>
                <a:cs typeface="Times New Roman"/>
              </a:rPr>
              <a:t>mu-séographiques</a:t>
            </a:r>
            <a:r>
              <a:rPr lang="fr-FR" sz="4000" dirty="0" smtClean="0">
                <a:ea typeface="Times New Roman"/>
                <a:cs typeface="Times New Roman"/>
              </a:rPr>
              <a:t>, </a:t>
            </a:r>
            <a:r>
              <a:rPr lang="fr-FR" sz="4000" i="1" dirty="0" smtClean="0">
                <a:ea typeface="Times New Roman"/>
                <a:cs typeface="Times New Roman"/>
              </a:rPr>
              <a:t>happenings</a:t>
            </a:r>
            <a:r>
              <a:rPr lang="fr-FR" sz="4000" dirty="0" smtClean="0">
                <a:ea typeface="Times New Roman"/>
                <a:cs typeface="Times New Roman"/>
              </a:rPr>
              <a:t>)</a:t>
            </a:r>
          </a:p>
          <a:p>
            <a:pPr marL="742950" indent="-742950" algn="just">
              <a:buAutoNum type="arabicPeriod"/>
            </a:pPr>
            <a:r>
              <a:rPr lang="fr-FR" sz="4000" dirty="0" smtClean="0">
                <a:ea typeface="Times New Roman"/>
                <a:cs typeface="Times New Roman"/>
              </a:rPr>
              <a:t>Accent mis sur la </a:t>
            </a:r>
            <a:r>
              <a:rPr lang="fr-FR" sz="4000" b="1" dirty="0" smtClean="0">
                <a:ea typeface="Times New Roman"/>
                <a:cs typeface="Times New Roman"/>
              </a:rPr>
              <a:t>diffusion</a:t>
            </a:r>
            <a:r>
              <a:rPr lang="fr-FR" sz="4000" dirty="0" smtClean="0">
                <a:ea typeface="Times New Roman"/>
                <a:cs typeface="Times New Roman"/>
              </a:rPr>
              <a:t> </a:t>
            </a:r>
            <a:r>
              <a:rPr lang="fr-FR" sz="4000" b="1" dirty="0" smtClean="0">
                <a:ea typeface="Times New Roman"/>
                <a:cs typeface="Times New Roman"/>
              </a:rPr>
              <a:t>large</a:t>
            </a:r>
            <a:r>
              <a:rPr lang="fr-FR" sz="4000" dirty="0" smtClean="0">
                <a:ea typeface="Times New Roman"/>
                <a:cs typeface="Times New Roman"/>
              </a:rPr>
              <a:t> et la </a:t>
            </a:r>
            <a:r>
              <a:rPr lang="fr-FR" sz="4000" b="1" dirty="0" smtClean="0">
                <a:ea typeface="Times New Roman"/>
                <a:cs typeface="Times New Roman"/>
              </a:rPr>
              <a:t>facilité</a:t>
            </a:r>
            <a:r>
              <a:rPr lang="fr-FR" sz="4000" dirty="0" smtClean="0">
                <a:ea typeface="Times New Roman"/>
                <a:cs typeface="Times New Roman"/>
              </a:rPr>
              <a:t> </a:t>
            </a:r>
            <a:r>
              <a:rPr lang="fr-FR" sz="4000" b="1" dirty="0" smtClean="0">
                <a:ea typeface="Times New Roman"/>
                <a:cs typeface="Times New Roman"/>
              </a:rPr>
              <a:t>d’accès</a:t>
            </a:r>
            <a:r>
              <a:rPr lang="fr-FR" sz="4000" dirty="0" smtClean="0">
                <a:ea typeface="Times New Roman"/>
                <a:cs typeface="Times New Roman"/>
              </a:rPr>
              <a:t> concernant les environnements et méthodes </a:t>
            </a:r>
            <a:r>
              <a:rPr lang="fr-FR" sz="4000" dirty="0" err="1" smtClean="0">
                <a:ea typeface="Times New Roman"/>
                <a:cs typeface="Times New Roman"/>
              </a:rPr>
              <a:t>déve-loppés</a:t>
            </a:r>
            <a:r>
              <a:rPr lang="fr-FR" sz="4000" dirty="0" smtClean="0">
                <a:ea typeface="Times New Roman"/>
                <a:cs typeface="Times New Roman"/>
              </a:rPr>
              <a:t> dans le cadre du projet FEEVER</a:t>
            </a:r>
          </a:p>
          <a:p>
            <a:pPr marL="742950" indent="-742950" algn="just">
              <a:buAutoNum type="arabicPeriod"/>
            </a:pPr>
            <a:r>
              <a:rPr lang="fr-FR" sz="4000" dirty="0" smtClean="0">
                <a:ea typeface="Times New Roman"/>
                <a:cs typeface="Times New Roman"/>
              </a:rPr>
              <a:t>Participation à l’effort de promotion de l’approche « </a:t>
            </a:r>
            <a:r>
              <a:rPr lang="fr-FR" sz="4000" b="1" dirty="0" smtClean="0">
                <a:ea typeface="Times New Roman"/>
                <a:cs typeface="Times New Roman"/>
              </a:rPr>
              <a:t>programmation fonctionnelle</a:t>
            </a:r>
            <a:r>
              <a:rPr lang="fr-FR" sz="4000" dirty="0" smtClean="0">
                <a:ea typeface="Times New Roman"/>
                <a:cs typeface="Times New Roman"/>
              </a:rPr>
              <a:t> » dans l’industrie du traitement numérique du signal</a:t>
            </a:r>
            <a:br>
              <a:rPr lang="fr-FR" sz="4000" dirty="0" smtClean="0">
                <a:ea typeface="Times New Roman"/>
                <a:cs typeface="Times New Roman"/>
              </a:rPr>
            </a:br>
            <a:endParaRPr lang="fr-FR" sz="4000" dirty="0" smtClean="0">
              <a:ea typeface="Times New Roman"/>
              <a:cs typeface="Times New Roman"/>
            </a:endParaRPr>
          </a:p>
          <a:p>
            <a:pPr algn="just"/>
            <a:r>
              <a:rPr lang="fr-FR" sz="4000" dirty="0" smtClean="0">
                <a:ea typeface="Times New Roman"/>
                <a:cs typeface="Times New Roman"/>
              </a:rPr>
              <a:t>L’informatique musicale, un </a:t>
            </a:r>
            <a:r>
              <a:rPr lang="fr-FR" sz="4000" b="1" dirty="0" smtClean="0">
                <a:ea typeface="Times New Roman"/>
                <a:cs typeface="Times New Roman"/>
              </a:rPr>
              <a:t>domaine d’application </a:t>
            </a:r>
            <a:r>
              <a:rPr lang="fr-FR" sz="4000" b="1" dirty="0" err="1" smtClean="0">
                <a:ea typeface="Times New Roman"/>
                <a:cs typeface="Times New Roman"/>
              </a:rPr>
              <a:t>artisti</a:t>
            </a:r>
            <a:r>
              <a:rPr lang="fr-FR" sz="4000" b="1" dirty="0" smtClean="0">
                <a:ea typeface="Times New Roman"/>
                <a:cs typeface="Times New Roman"/>
              </a:rPr>
              <a:t>- que motivant</a:t>
            </a:r>
            <a:r>
              <a:rPr lang="fr-FR" sz="4000" dirty="0" smtClean="0">
                <a:ea typeface="Times New Roman"/>
                <a:cs typeface="Times New Roman"/>
              </a:rPr>
              <a:t> pour promouvoir l’</a:t>
            </a:r>
            <a:r>
              <a:rPr lang="fr-FR" sz="4000" b="1" dirty="0" smtClean="0">
                <a:ea typeface="Times New Roman"/>
                <a:cs typeface="Times New Roman"/>
              </a:rPr>
              <a:t>éducation en STEM </a:t>
            </a:r>
            <a:r>
              <a:rPr lang="fr-FR" sz="4000" dirty="0" smtClean="0">
                <a:ea typeface="Times New Roman"/>
                <a:cs typeface="Times New Roman"/>
              </a:rPr>
              <a:t>(Sciences, technologies, ingénierie et mathématiques) auprès de tous les publics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523556" y="2882968"/>
            <a:ext cx="89198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4000" b="1" dirty="0">
                <a:solidFill>
                  <a:srgbClr val="211D65"/>
                </a:solidFill>
                <a:ea typeface="MS Gothic"/>
                <a:cs typeface="Helvetica"/>
              </a:rPr>
              <a:t>Contact : </a:t>
            </a:r>
            <a:r>
              <a:rPr lang="fr-FR" sz="4000" b="1" dirty="0" err="1" smtClean="0">
                <a:solidFill>
                  <a:srgbClr val="211D65"/>
                </a:solidFill>
                <a:ea typeface="MS Gothic"/>
                <a:cs typeface="Helvetica"/>
              </a:rPr>
              <a:t>pierre.jouvelot</a:t>
            </a:r>
            <a:r>
              <a:rPr lang="fr-FR" sz="4000" b="1" dirty="0" smtClean="0">
                <a:solidFill>
                  <a:srgbClr val="211D65"/>
                </a:solidFill>
                <a:ea typeface="MS Gothic"/>
                <a:cs typeface="Helvetica"/>
              </a:rPr>
              <a:t>@</a:t>
            </a:r>
            <a:br>
              <a:rPr lang="fr-FR" sz="4000" b="1" dirty="0" smtClean="0">
                <a:solidFill>
                  <a:srgbClr val="211D65"/>
                </a:solidFill>
                <a:ea typeface="MS Gothic"/>
                <a:cs typeface="Helvetica"/>
              </a:rPr>
            </a:br>
            <a:r>
              <a:rPr lang="fr-FR" sz="4000" b="1" dirty="0" smtClean="0">
                <a:solidFill>
                  <a:srgbClr val="211D65"/>
                </a:solidFill>
                <a:ea typeface="MS Gothic"/>
                <a:cs typeface="Helvetica"/>
              </a:rPr>
              <a:t>                 mines-</a:t>
            </a:r>
            <a:r>
              <a:rPr lang="fr-FR" sz="4000" b="1" dirty="0" err="1" smtClean="0">
                <a:solidFill>
                  <a:srgbClr val="211D65"/>
                </a:solidFill>
                <a:ea typeface="MS Gothic"/>
                <a:cs typeface="Helvetica"/>
              </a:rPr>
              <a:t>paristech.fr</a:t>
            </a:r>
            <a:endParaRPr lang="fr-FR" sz="4000" i="1" spc="75" dirty="0">
              <a:solidFill>
                <a:srgbClr val="4F81BD"/>
              </a:solidFill>
              <a:ea typeface="MS Gothic"/>
              <a:cs typeface="Times New Roman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1235378" y="37588476"/>
            <a:ext cx="263086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21746616" y="4248772"/>
            <a:ext cx="5792288" cy="0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55" name="Image 54" descr="Turena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081" y="13465796"/>
            <a:ext cx="11950143" cy="4320480"/>
          </a:xfrm>
          <a:prstGeom prst="rect">
            <a:avLst/>
          </a:prstGeom>
        </p:spPr>
      </p:pic>
      <p:sp>
        <p:nvSpPr>
          <p:cNvPr id="56" name="ZoneTexte 55"/>
          <p:cNvSpPr txBox="1"/>
          <p:nvPr/>
        </p:nvSpPr>
        <p:spPr>
          <a:xfrm>
            <a:off x="22506357" y="17777564"/>
            <a:ext cx="46335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i="1" dirty="0" err="1" smtClean="0"/>
              <a:t>Turenas</a:t>
            </a:r>
            <a:r>
              <a:rPr lang="fr-FR" sz="3000" i="1" dirty="0"/>
              <a:t> </a:t>
            </a:r>
            <a:r>
              <a:rPr lang="fr-FR" sz="3000" i="1" dirty="0" smtClean="0"/>
              <a:t>live, </a:t>
            </a:r>
            <a:r>
              <a:rPr lang="fr-FR" sz="3000" i="1" dirty="0" err="1" smtClean="0"/>
              <a:t>Stanford</a:t>
            </a:r>
            <a:r>
              <a:rPr lang="fr-FR" sz="3000" i="1" dirty="0" smtClean="0"/>
              <a:t>, 2014</a:t>
            </a:r>
            <a:endParaRPr lang="fr-FR" sz="3000" i="1" dirty="0"/>
          </a:p>
        </p:txBody>
      </p:sp>
      <p:pic>
        <p:nvPicPr>
          <p:cNvPr id="57" name="Image 56" descr="mofort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3263">
            <a:off x="23823380" y="19908641"/>
            <a:ext cx="2741939" cy="3855413"/>
          </a:xfrm>
          <a:prstGeom prst="rect">
            <a:avLst/>
          </a:prstGeom>
        </p:spPr>
      </p:pic>
      <p:sp>
        <p:nvSpPr>
          <p:cNvPr id="58" name="ZoneTexte 57"/>
          <p:cNvSpPr txBox="1"/>
          <p:nvPr/>
        </p:nvSpPr>
        <p:spPr>
          <a:xfrm>
            <a:off x="24554928" y="24187437"/>
            <a:ext cx="29246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i="1" dirty="0" err="1" smtClean="0"/>
              <a:t>moForte</a:t>
            </a:r>
            <a:r>
              <a:rPr lang="fr-FR" sz="3000" i="1" dirty="0" smtClean="0"/>
              <a:t> </a:t>
            </a:r>
            <a:r>
              <a:rPr lang="fr-FR" sz="3000" i="1" dirty="0" err="1" smtClean="0"/>
              <a:t>guitar</a:t>
            </a:r>
            <a:r>
              <a:rPr lang="fr-FR" sz="3000" i="1" dirty="0" smtClean="0"/>
              <a:t> </a:t>
            </a:r>
            <a:br>
              <a:rPr lang="fr-FR" sz="3000" i="1" dirty="0" smtClean="0"/>
            </a:br>
            <a:r>
              <a:rPr lang="fr-FR" sz="3000" i="1" dirty="0" smtClean="0"/>
              <a:t>(« Faust </a:t>
            </a:r>
            <a:r>
              <a:rPr lang="fr-FR" sz="3000" i="1" dirty="0" err="1" smtClean="0"/>
              <a:t>inside</a:t>
            </a:r>
            <a:r>
              <a:rPr lang="fr-FR" sz="3000" i="1" dirty="0" smtClean="0"/>
              <a:t> »)</a:t>
            </a:r>
            <a:endParaRPr lang="fr-FR" sz="3000" i="1" dirty="0"/>
          </a:p>
        </p:txBody>
      </p:sp>
      <p:pic>
        <p:nvPicPr>
          <p:cNvPr id="60" name="Image 59" descr="logo-grame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376" y="37732492"/>
            <a:ext cx="2108237" cy="2232248"/>
          </a:xfrm>
          <a:prstGeom prst="rect">
            <a:avLst/>
          </a:prstGeom>
        </p:spPr>
      </p:pic>
      <p:pic>
        <p:nvPicPr>
          <p:cNvPr id="63" name="Image 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01000" y="37300444"/>
            <a:ext cx="3153149" cy="2816536"/>
          </a:xfrm>
          <a:prstGeom prst="rect">
            <a:avLst/>
          </a:prstGeom>
        </p:spPr>
      </p:pic>
      <p:pic>
        <p:nvPicPr>
          <p:cNvPr id="59" name="Image 58" descr="logo-FEEVER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368" y="37876508"/>
            <a:ext cx="2880320" cy="1890687"/>
          </a:xfrm>
          <a:prstGeom prst="rect">
            <a:avLst/>
          </a:prstGeom>
        </p:spPr>
      </p:pic>
      <p:pic>
        <p:nvPicPr>
          <p:cNvPr id="62" name="Image 6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105656" y="38020524"/>
            <a:ext cx="5163486" cy="1584176"/>
          </a:xfrm>
          <a:prstGeom prst="rect">
            <a:avLst/>
          </a:prstGeom>
        </p:spPr>
      </p:pic>
      <p:pic>
        <p:nvPicPr>
          <p:cNvPr id="64" name="Image 6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578264" y="37804500"/>
            <a:ext cx="3110792" cy="194421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745133" y="38452572"/>
            <a:ext cx="4194171" cy="122413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356780" y="37732492"/>
            <a:ext cx="32944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Projet labellisé par </a:t>
            </a:r>
            <a:endParaRPr lang="fr-FR" sz="3200" dirty="0"/>
          </a:p>
        </p:txBody>
      </p:sp>
      <p:cxnSp>
        <p:nvCxnSpPr>
          <p:cNvPr id="66" name="Connecteur droit 65"/>
          <p:cNvCxnSpPr/>
          <p:nvPr/>
        </p:nvCxnSpPr>
        <p:spPr>
          <a:xfrm>
            <a:off x="23402800" y="37804500"/>
            <a:ext cx="0" cy="20162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2" name="Image 7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80720" y="38020524"/>
            <a:ext cx="2520280" cy="1493266"/>
          </a:xfrm>
          <a:prstGeom prst="rect">
            <a:avLst/>
          </a:prstGeom>
        </p:spPr>
      </p:pic>
      <p:pic>
        <p:nvPicPr>
          <p:cNvPr id="13" name="Image 12" descr="FEEVER-ubiquité.png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 t="-4" r="-8228" b="10460"/>
          <a:stretch/>
        </p:blipFill>
        <p:spPr>
          <a:xfrm>
            <a:off x="14722623" y="16778164"/>
            <a:ext cx="10480377" cy="8640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0162440" y="17930292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19542085" y="18799612"/>
            <a:ext cx="292461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i="1" dirty="0" smtClean="0"/>
              <a:t>Plateformes de</a:t>
            </a:r>
          </a:p>
          <a:p>
            <a:r>
              <a:rPr lang="fr-FR" sz="3000" i="1" dirty="0" smtClean="0">
                <a:solidFill>
                  <a:schemeClr val="accent3">
                    <a:lumMod val="75000"/>
                  </a:schemeClr>
                </a:solidFill>
              </a:rPr>
              <a:t>développement</a:t>
            </a:r>
            <a:r>
              <a:rPr lang="fr-FR" sz="3000" i="1" dirty="0" smtClean="0"/>
              <a:t>/</a:t>
            </a:r>
          </a:p>
          <a:p>
            <a:r>
              <a:rPr lang="fr-FR" sz="3000" i="1" dirty="0">
                <a:solidFill>
                  <a:schemeClr val="accent2">
                    <a:lumMod val="75000"/>
                  </a:schemeClr>
                </a:solidFill>
              </a:rPr>
              <a:t>d</a:t>
            </a:r>
            <a:r>
              <a:rPr lang="fr-FR" sz="3000" i="1" dirty="0" smtClean="0">
                <a:solidFill>
                  <a:schemeClr val="accent2">
                    <a:lumMod val="75000"/>
                  </a:schemeClr>
                </a:solidFill>
              </a:rPr>
              <a:t>éploiement</a:t>
            </a:r>
            <a:r>
              <a:rPr lang="fr-FR" sz="3000" i="1" dirty="0" smtClean="0"/>
              <a:t/>
            </a:r>
            <a:br>
              <a:rPr lang="fr-FR" sz="3000" i="1" dirty="0" smtClean="0"/>
            </a:br>
            <a:endParaRPr lang="fr-FR" sz="3000" i="1" dirty="0"/>
          </a:p>
        </p:txBody>
      </p:sp>
    </p:spTree>
    <p:extLst>
      <p:ext uri="{BB962C8B-B14F-4D97-AF65-F5344CB8AC3E}">
        <p14:creationId xmlns:p14="http://schemas.microsoft.com/office/powerpoint/2010/main" val="62920690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162</Words>
  <Application>Microsoft Macintosh PowerPoint</Application>
  <PresentationFormat>Personnalisé</PresentationFormat>
  <Paragraphs>49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Company>ANR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FILLON Marie</dc:creator>
  <cp:lastModifiedBy>Pierre Jouvelot</cp:lastModifiedBy>
  <cp:revision>38</cp:revision>
  <cp:lastPrinted>2016-09-28T14:13:32Z</cp:lastPrinted>
  <dcterms:created xsi:type="dcterms:W3CDTF">2016-08-18T12:19:23Z</dcterms:created>
  <dcterms:modified xsi:type="dcterms:W3CDTF">2016-11-13T12:32:38Z</dcterms:modified>
</cp:coreProperties>
</file>