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72" autoAdjust="0"/>
  </p:normalViewPr>
  <p:slideViewPr>
    <p:cSldViewPr snapToGrid="0" snapToObjects="1">
      <p:cViewPr>
        <p:scale>
          <a:sx n="200" d="100"/>
          <a:sy n="200" d="100"/>
        </p:scale>
        <p:origin x="904" y="20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28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73090"/>
            <a:ext cx="2057400" cy="329088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73090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27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265" y="1040831"/>
            <a:ext cx="8229802" cy="322213"/>
          </a:xfrm>
          <a:prstGeom prst="rect">
            <a:avLst/>
          </a:prstGeom>
        </p:spPr>
        <p:txBody>
          <a:bodyPr/>
          <a:lstStyle>
            <a:lvl1pPr algn="l">
              <a:defRPr sz="1072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099" y="1414479"/>
            <a:ext cx="8229644" cy="2914609"/>
          </a:xfrm>
          <a:prstGeom prst="rect">
            <a:avLst/>
          </a:prstGeom>
        </p:spPr>
        <p:txBody>
          <a:bodyPr numCol="2"/>
          <a:lstStyle>
            <a:lvl1pPr algn="just">
              <a:buFontTx/>
              <a:buBlip>
                <a:blip r:embed="rId2"/>
              </a:buBlip>
              <a:defRPr sz="857"/>
            </a:lvl1pPr>
            <a:lvl2pPr marL="15310" indent="-15310" algn="just">
              <a:buFontTx/>
              <a:buNone/>
              <a:defRPr sz="714"/>
            </a:lvl2pPr>
            <a:lvl3pPr algn="just">
              <a:defRPr sz="714"/>
            </a:lvl3pPr>
            <a:lvl4pPr algn="just">
              <a:defRPr sz="643"/>
            </a:lvl4pPr>
            <a:lvl5pPr algn="just">
              <a:defRPr sz="643"/>
            </a:lvl5pPr>
            <a:lvl6pPr>
              <a:defRPr sz="286"/>
            </a:lvl6pPr>
            <a:lvl7pPr>
              <a:defRPr sz="286"/>
            </a:lvl7pPr>
            <a:lvl8pPr>
              <a:defRPr sz="286"/>
            </a:lvl8pPr>
            <a:lvl9pPr>
              <a:defRPr sz="286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  <a:p>
            <a:pPr lvl="0"/>
            <a:r>
              <a:rPr lang="fr-FR" dirty="0" smtClean="0"/>
              <a:t>Cliquez pour modifier les styles du texte du masque</a:t>
            </a:r>
          </a:p>
          <a:p>
            <a:pPr lvl="0"/>
            <a:endParaRPr lang="fr-FR" dirty="0" smtClean="0"/>
          </a:p>
          <a:p>
            <a:pPr lvl="1"/>
            <a:r>
              <a:rPr lang="fr-FR" dirty="0" smtClean="0"/>
              <a:t>Deuxième niveau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0"/>
          </p:nvPr>
        </p:nvSpPr>
        <p:spPr>
          <a:xfrm>
            <a:off x="434397" y="4466246"/>
            <a:ext cx="2034512" cy="2485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3" b="1"/>
            </a:lvl1pPr>
            <a:lvl2pPr marL="81656" indent="0">
              <a:buNone/>
              <a:defRPr sz="357" b="1"/>
            </a:lvl2pPr>
            <a:lvl3pPr marL="163312" indent="0">
              <a:buNone/>
              <a:defRPr sz="321" b="1"/>
            </a:lvl3pPr>
            <a:lvl4pPr marL="244968" indent="0">
              <a:buNone/>
              <a:defRPr sz="286" b="1"/>
            </a:lvl4pPr>
            <a:lvl5pPr marL="326624" indent="0">
              <a:buNone/>
              <a:defRPr sz="286" b="1"/>
            </a:lvl5pPr>
            <a:lvl6pPr marL="408280" indent="0">
              <a:buNone/>
              <a:defRPr sz="286" b="1"/>
            </a:lvl6pPr>
            <a:lvl7pPr marL="489936" indent="0">
              <a:buNone/>
              <a:defRPr sz="286" b="1"/>
            </a:lvl7pPr>
            <a:lvl8pPr marL="571591" indent="0">
              <a:buNone/>
              <a:defRPr sz="286" b="1"/>
            </a:lvl8pPr>
            <a:lvl9pPr marL="653247" indent="0">
              <a:buNone/>
              <a:defRPr sz="28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824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7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45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0367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0367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0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8782" y="205978"/>
            <a:ext cx="5618018" cy="1338803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4025" y="18024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4025" y="2282319"/>
            <a:ext cx="4040188" cy="2102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1851" y="180249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1851" y="2282319"/>
            <a:ext cx="4041775" cy="21026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3" hasCustomPrompt="1"/>
          </p:nvPr>
        </p:nvSpPr>
        <p:spPr>
          <a:xfrm>
            <a:off x="454025" y="4466287"/>
            <a:ext cx="6470650" cy="5667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 smtClean="0"/>
              <a:t>(Logos des partenaires)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82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53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176169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633230"/>
            <a:ext cx="3008313" cy="18140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32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20216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92582" y="205979"/>
            <a:ext cx="5694218" cy="1270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48691"/>
            <a:ext cx="8229600" cy="2945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5788-0CAA-E147-9DC7-DF42F2C66536}" type="datetimeFigureOut">
              <a:rPr lang="fr-FR" smtClean="0"/>
              <a:t>14/10/16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63D4-D1D6-6243-8BEF-707889C80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69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feever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68" y="1799151"/>
            <a:ext cx="2224586" cy="27367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fr-FR" sz="321">
              <a:solidFill>
                <a:srgbClr val="FFFFFF"/>
              </a:solidFill>
              <a:latin typeface="Calibri" pitchFamily="-65" charset="0"/>
              <a:ea typeface="ＭＳ Ｐゴシック" pitchFamily="-65" charset="-128"/>
            </a:endParaRPr>
          </a:p>
        </p:txBody>
      </p:sp>
      <p:sp>
        <p:nvSpPr>
          <p:cNvPr id="9" name="Espace réservé du texte 5"/>
          <p:cNvSpPr>
            <a:spLocks noGrp="1"/>
          </p:cNvSpPr>
          <p:nvPr>
            <p:ph type="body" idx="10"/>
          </p:nvPr>
        </p:nvSpPr>
        <p:spPr>
          <a:xfrm>
            <a:off x="322242" y="4825301"/>
            <a:ext cx="1555887" cy="205737"/>
          </a:xfrm>
        </p:spPr>
        <p:txBody>
          <a:bodyPr>
            <a:normAutofit/>
          </a:bodyPr>
          <a:lstStyle/>
          <a:p>
            <a:r>
              <a:rPr lang="fr-FR" dirty="0" err="1"/>
              <a:t>p</a:t>
            </a:r>
            <a:r>
              <a:rPr lang="fr-FR" dirty="0" err="1" smtClean="0"/>
              <a:t>ierre.jouvelot@mines-paristech.fr</a:t>
            </a:r>
            <a:endParaRPr lang="fr-FR" dirty="0"/>
          </a:p>
        </p:txBody>
      </p:sp>
      <p:sp>
        <p:nvSpPr>
          <p:cNvPr id="23" name="Espace réservé du contenu 4"/>
          <p:cNvSpPr>
            <a:spLocks noGrp="1"/>
          </p:cNvSpPr>
          <p:nvPr>
            <p:ph sz="half" idx="2"/>
          </p:nvPr>
        </p:nvSpPr>
        <p:spPr>
          <a:xfrm>
            <a:off x="141046" y="1853421"/>
            <a:ext cx="5199693" cy="2914609"/>
          </a:xfrm>
        </p:spPr>
        <p:txBody>
          <a:bodyPr spcCol="540000">
            <a:normAutofit/>
          </a:bodyPr>
          <a:lstStyle/>
          <a:p>
            <a:r>
              <a:rPr lang="fr-FR" sz="714" dirty="0">
                <a:latin typeface="Arial" pitchFamily="34" charset="0"/>
                <a:cs typeface="Arial" pitchFamily="34" charset="0"/>
              </a:rPr>
              <a:t>TYPE DE PROJET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Blanc SIMI 2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TYPE DE RECHERCHE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Recherche de base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COUT COMPLET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1209537 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€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AIDE DE L’ANR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499743 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€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DATE DE 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DEMARRAGE: 04/11/2013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DUREE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42 mois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SITE WEB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714" dirty="0" smtClean="0">
                <a:latin typeface="Arial" pitchFamily="34" charset="0"/>
                <a:cs typeface="Arial" pitchFamily="34" charset="0"/>
                <a:hlinkClick r:id="rId2"/>
              </a:rPr>
              <a:t>http://www.feever.fr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endParaRPr lang="fr-FR" sz="572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Coordinateur du projet</a:t>
            </a:r>
            <a:r>
              <a:rPr lang="fr-FR" sz="714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714" smtClean="0">
                <a:latin typeface="Arial" pitchFamily="34" charset="0"/>
                <a:cs typeface="Arial" pitchFamily="34" charset="0"/>
              </a:rPr>
              <a:t>ARMINES (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Paris)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 smtClean="0">
                <a:latin typeface="Arial" pitchFamily="34" charset="0"/>
                <a:cs typeface="Arial" pitchFamily="34" charset="0"/>
              </a:rPr>
              <a:t>Partenaire 1: CIEREC (St-Etienne)</a:t>
            </a:r>
            <a:endParaRPr lang="fr-FR" sz="714" dirty="0">
              <a:latin typeface="Arial" pitchFamily="34" charset="0"/>
              <a:cs typeface="Arial" pitchFamily="34" charset="0"/>
            </a:endParaRPr>
          </a:p>
          <a:p>
            <a:r>
              <a:rPr lang="fr-FR" sz="714" dirty="0">
                <a:latin typeface="Arial" pitchFamily="34" charset="0"/>
                <a:cs typeface="Arial" pitchFamily="34" charset="0"/>
              </a:rPr>
              <a:t>Partenaire 2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GRAME(</a:t>
            </a:r>
            <a:r>
              <a:rPr lang="fr-FR" sz="714" dirty="0">
                <a:latin typeface="Arial" pitchFamily="34" charset="0"/>
                <a:cs typeface="Arial" pitchFamily="34" charset="0"/>
              </a:rPr>
              <a:t>Lyon)</a:t>
            </a:r>
          </a:p>
          <a:p>
            <a:r>
              <a:rPr lang="fr-FR" sz="714" dirty="0" smtClean="0">
                <a:latin typeface="Arial" pitchFamily="34" charset="0"/>
                <a:cs typeface="Arial" pitchFamily="34" charset="0"/>
              </a:rPr>
              <a:t>Partenaire </a:t>
            </a:r>
            <a:r>
              <a:rPr lang="fr-FR" sz="714" dirty="0">
                <a:latin typeface="Arial" pitchFamily="34" charset="0"/>
                <a:cs typeface="Arial" pitchFamily="34" charset="0"/>
              </a:rPr>
              <a:t>3</a:t>
            </a:r>
            <a:r>
              <a:rPr lang="fr-FR" sz="714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800" dirty="0" smtClean="0">
                <a:latin typeface="Arial" pitchFamily="34" charset="0"/>
                <a:cs typeface="Arial" pitchFamily="34" charset="0"/>
              </a:rPr>
              <a:t>IRISA (</a:t>
            </a:r>
            <a:r>
              <a:rPr lang="fr-FR" sz="800" dirty="0">
                <a:latin typeface="Arial" pitchFamily="34" charset="0"/>
                <a:cs typeface="Arial" pitchFamily="34" charset="0"/>
              </a:rPr>
              <a:t>Rennes)</a:t>
            </a:r>
          </a:p>
          <a:p>
            <a:pPr marL="0" indent="0">
              <a:buNone/>
            </a:pPr>
            <a:endParaRPr lang="fr-FR" sz="964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714" dirty="0">
              <a:latin typeface="Arial" pitchFamily="34" charset="0"/>
              <a:cs typeface="Arial" pitchFamily="34" charset="0"/>
            </a:endParaRPr>
          </a:p>
          <a:p>
            <a:pPr marL="3402" indent="-3402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402" indent="-3402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5"/>
          <p:cNvSpPr txBox="1">
            <a:spLocks noChangeArrowheads="1"/>
          </p:cNvSpPr>
          <p:nvPr/>
        </p:nvSpPr>
        <p:spPr bwMode="auto">
          <a:xfrm>
            <a:off x="3891821" y="138951"/>
            <a:ext cx="4500500" cy="8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205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FEEVER : </a:t>
            </a:r>
            <a:r>
              <a:rPr lang="pl-PL" sz="1400" b="1" dirty="0">
                <a:latin typeface="Futura"/>
                <a:cs typeface="Futura"/>
              </a:rPr>
              <a:t>Faust Environment </a:t>
            </a:r>
            <a:r>
              <a:rPr lang="pl-PL" sz="1400" b="1" dirty="0" err="1" smtClean="0">
                <a:latin typeface="Futura"/>
                <a:cs typeface="Futura"/>
              </a:rPr>
              <a:t>Everyware</a:t>
            </a:r>
            <a:r>
              <a:rPr lang="pl-PL" sz="1400" b="1" dirty="0">
                <a:latin typeface="Futura"/>
                <a:cs typeface="Futura"/>
              </a:rPr>
              <a:t/>
            </a:r>
            <a:br>
              <a:rPr lang="pl-PL" sz="1400" b="1" dirty="0">
                <a:latin typeface="Futura"/>
                <a:cs typeface="Futura"/>
              </a:rPr>
            </a:br>
            <a:r>
              <a:rPr lang="pl-PL" sz="1400" b="1" dirty="0" err="1" smtClean="0">
                <a:latin typeface="Futura"/>
                <a:cs typeface="Futura"/>
              </a:rPr>
              <a:t>Une</a:t>
            </a:r>
            <a:r>
              <a:rPr lang="pl-PL" sz="1400" b="1" dirty="0" smtClean="0">
                <a:latin typeface="Futura"/>
                <a:cs typeface="Futura"/>
              </a:rPr>
              <a:t> </a:t>
            </a:r>
            <a:r>
              <a:rPr lang="pl-PL" sz="1400" b="1" dirty="0" err="1" smtClean="0">
                <a:latin typeface="Futura"/>
                <a:cs typeface="Futura"/>
              </a:rPr>
              <a:t>solution</a:t>
            </a:r>
            <a:r>
              <a:rPr lang="pl-PL" sz="1400" b="1" dirty="0">
                <a:latin typeface="Futura"/>
                <a:cs typeface="Futura"/>
              </a:rPr>
              <a:t> </a:t>
            </a:r>
            <a:r>
              <a:rPr lang="fr-FR" sz="1400" b="1" dirty="0" smtClean="0">
                <a:latin typeface="Futura"/>
                <a:cs typeface="Futura"/>
              </a:rPr>
              <a:t>ubiquitaire </a:t>
            </a:r>
            <a:r>
              <a:rPr lang="fr-FR" sz="1400" b="1" dirty="0">
                <a:latin typeface="Futura"/>
                <a:cs typeface="Futura"/>
              </a:rPr>
              <a:t>pour le traitement </a:t>
            </a:r>
            <a:r>
              <a:rPr lang="fr-FR" sz="1400" b="1" dirty="0" smtClean="0">
                <a:latin typeface="Futura"/>
                <a:cs typeface="Futura"/>
              </a:rPr>
              <a:t>audionumérique portable </a:t>
            </a:r>
            <a:r>
              <a:rPr lang="fr-FR" sz="1400" b="1" dirty="0">
                <a:latin typeface="Futura"/>
                <a:cs typeface="Futura"/>
              </a:rPr>
              <a:t>et </a:t>
            </a:r>
            <a:r>
              <a:rPr lang="fr-FR" sz="1400" b="1" dirty="0" smtClean="0">
                <a:latin typeface="Futura"/>
                <a:cs typeface="Futura"/>
              </a:rPr>
              <a:t>multiplateforme</a:t>
            </a:r>
            <a:endParaRPr lang="fr-FR" sz="2054" b="1" dirty="0">
              <a:solidFill>
                <a:schemeClr val="tx1">
                  <a:lumMod val="95000"/>
                  <a:lumOff val="5000"/>
                </a:schemeClr>
              </a:solidFill>
              <a:latin typeface="Futura"/>
              <a:ea typeface="+mn-ea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482948" y="1434904"/>
            <a:ext cx="4030393" cy="3101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072" b="1" u="sng" dirty="0" smtClean="0">
                <a:solidFill>
                  <a:schemeClr val="tx1"/>
                </a:solidFill>
              </a:rPr>
              <a:t>Objectifs </a:t>
            </a:r>
            <a:r>
              <a:rPr lang="fr-FR" sz="1072" b="1" u="sng" dirty="0">
                <a:solidFill>
                  <a:schemeClr val="tx1"/>
                </a:solidFill>
              </a:rPr>
              <a:t>du </a:t>
            </a:r>
            <a:r>
              <a:rPr lang="fr-FR" sz="1072" b="1" u="sng" dirty="0" smtClean="0">
                <a:solidFill>
                  <a:schemeClr val="tx1"/>
                </a:solidFill>
              </a:rPr>
              <a:t>projet :</a:t>
            </a:r>
            <a:endParaRPr lang="fr-FR" sz="1072" b="1" u="sng" dirty="0">
              <a:solidFill>
                <a:schemeClr val="tx1"/>
              </a:solidFill>
            </a:endParaRPr>
          </a:p>
          <a:p>
            <a:pPr marL="122484" indent="-122484">
              <a:buFont typeface="Arial" pitchFamily="34" charset="0"/>
              <a:buChar char="•"/>
            </a:pPr>
            <a:r>
              <a:rPr lang="fr-FR" sz="964" dirty="0" smtClean="0">
                <a:solidFill>
                  <a:schemeClr val="tx1"/>
                </a:solidFill>
              </a:rPr>
              <a:t>Faire du langage fonctionnel de </a:t>
            </a:r>
            <a:r>
              <a:rPr lang="fr-FR" sz="964" b="1" dirty="0" smtClean="0">
                <a:solidFill>
                  <a:schemeClr val="tx1"/>
                </a:solidFill>
              </a:rPr>
              <a:t>traitement du signal audio Faust</a:t>
            </a:r>
            <a:r>
              <a:rPr lang="fr-FR" sz="964" dirty="0" smtClean="0">
                <a:solidFill>
                  <a:schemeClr val="tx1"/>
                </a:solidFill>
              </a:rPr>
              <a:t> un composant essentiel du monde numérique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64" dirty="0" smtClean="0">
                <a:solidFill>
                  <a:schemeClr val="tx1"/>
                </a:solidFill>
              </a:rPr>
              <a:t>Intégrer de façon transparente les divers modèles théoriques et outils technologiques dans l’</a:t>
            </a:r>
            <a:r>
              <a:rPr lang="fr-FR" sz="964" b="1" dirty="0" smtClean="0">
                <a:solidFill>
                  <a:schemeClr val="tx1"/>
                </a:solidFill>
              </a:rPr>
              <a:t>écosystème Faust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64" dirty="0" smtClean="0">
                <a:solidFill>
                  <a:schemeClr val="tx1"/>
                </a:solidFill>
              </a:rPr>
              <a:t>Faire de Faust le « </a:t>
            </a:r>
            <a:r>
              <a:rPr lang="fr-FR" sz="964" dirty="0" err="1" smtClean="0">
                <a:solidFill>
                  <a:schemeClr val="tx1"/>
                </a:solidFill>
              </a:rPr>
              <a:t>javascript</a:t>
            </a:r>
            <a:r>
              <a:rPr lang="fr-FR" sz="964" dirty="0" smtClean="0">
                <a:solidFill>
                  <a:schemeClr val="tx1"/>
                </a:solidFill>
              </a:rPr>
              <a:t> de l’audio »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64" dirty="0" smtClean="0">
                <a:solidFill>
                  <a:schemeClr val="tx1"/>
                </a:solidFill>
              </a:rPr>
              <a:t>Fournir une </a:t>
            </a:r>
            <a:r>
              <a:rPr lang="fr-FR" sz="964" b="1" dirty="0" smtClean="0">
                <a:solidFill>
                  <a:schemeClr val="tx1"/>
                </a:solidFill>
              </a:rPr>
              <a:t>solution ubiquitaire, efficace et portable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64" dirty="0" smtClean="0">
                <a:solidFill>
                  <a:schemeClr val="tx1"/>
                </a:solidFill>
              </a:rPr>
              <a:t>Promouvoir, à long terme, Faust </a:t>
            </a:r>
            <a:r>
              <a:rPr lang="fr-FR" sz="964" dirty="0" smtClean="0">
                <a:solidFill>
                  <a:schemeClr val="tx1"/>
                </a:solidFill>
              </a:rPr>
              <a:t>en </a:t>
            </a:r>
            <a:r>
              <a:rPr lang="fr-FR" sz="964" b="1" dirty="0" smtClean="0">
                <a:solidFill>
                  <a:schemeClr val="tx1"/>
                </a:solidFill>
              </a:rPr>
              <a:t>norme </a:t>
            </a:r>
            <a:r>
              <a:rPr lang="fr-FR" sz="964" b="1" dirty="0" smtClean="0">
                <a:solidFill>
                  <a:schemeClr val="tx1"/>
                </a:solidFill>
              </a:rPr>
              <a:t>internationale </a:t>
            </a:r>
            <a:r>
              <a:rPr lang="fr-FR" sz="964" dirty="0" smtClean="0">
                <a:solidFill>
                  <a:schemeClr val="tx1"/>
                </a:solidFill>
              </a:rPr>
              <a:t>audio</a:t>
            </a:r>
            <a:endParaRPr lang="fr-FR" sz="964" dirty="0" smtClean="0">
              <a:solidFill>
                <a:schemeClr val="tx1"/>
              </a:solidFill>
            </a:endParaRPr>
          </a:p>
          <a:p>
            <a:pPr marL="122484" indent="-122484">
              <a:buFont typeface="Arial" pitchFamily="34" charset="0"/>
              <a:buChar char="•"/>
            </a:pPr>
            <a:endParaRPr lang="fr-FR" sz="964" dirty="0">
              <a:solidFill>
                <a:schemeClr val="tx1"/>
              </a:solidFill>
            </a:endParaRPr>
          </a:p>
          <a:p>
            <a:r>
              <a:rPr lang="fr-FR" sz="1000" b="1" u="sng" dirty="0" smtClean="0">
                <a:solidFill>
                  <a:schemeClr val="tx1"/>
                </a:solidFill>
              </a:rPr>
              <a:t>Réalisations du </a:t>
            </a:r>
            <a:r>
              <a:rPr lang="fr-FR" sz="1000" b="1" u="sng" dirty="0" smtClean="0">
                <a:solidFill>
                  <a:schemeClr val="tx1"/>
                </a:solidFill>
              </a:rPr>
              <a:t>projet :</a:t>
            </a:r>
            <a:endParaRPr lang="fr-FR" sz="1000" b="1" u="sng" dirty="0" smtClean="0">
              <a:solidFill>
                <a:schemeClr val="tx1"/>
              </a:solidFill>
            </a:endParaRP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Extension </a:t>
            </a:r>
            <a:r>
              <a:rPr lang="fr-FR" sz="900" b="1" dirty="0" err="1" smtClean="0">
                <a:solidFill>
                  <a:schemeClr val="tx1"/>
                </a:solidFill>
              </a:rPr>
              <a:t>multirate</a:t>
            </a:r>
            <a:r>
              <a:rPr lang="fr-FR" sz="900" dirty="0" smtClean="0">
                <a:solidFill>
                  <a:schemeClr val="tx1"/>
                </a:solidFill>
              </a:rPr>
              <a:t>, avec structures de données vectorielles, de </a:t>
            </a:r>
            <a:r>
              <a:rPr lang="fr-FR" sz="900" dirty="0" smtClean="0">
                <a:solidFill>
                  <a:schemeClr val="tx1"/>
                </a:solidFill>
              </a:rPr>
              <a:t>Faust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Modélisation physique d’instruments (clavecin)</a:t>
            </a:r>
            <a:endParaRPr lang="fr-FR" sz="900" dirty="0" smtClean="0">
              <a:solidFill>
                <a:schemeClr val="tx1"/>
              </a:solidFill>
            </a:endParaRP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Prototype d’assistant de </a:t>
            </a:r>
            <a:r>
              <a:rPr lang="fr-FR" sz="900" b="1" dirty="0" smtClean="0">
                <a:solidFill>
                  <a:schemeClr val="tx1"/>
                </a:solidFill>
              </a:rPr>
              <a:t>preuves</a:t>
            </a:r>
            <a:r>
              <a:rPr lang="fr-FR" sz="900" dirty="0" smtClean="0">
                <a:solidFill>
                  <a:schemeClr val="tx1"/>
                </a:solidFill>
              </a:rPr>
              <a:t> pour le traitement du signal audio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>
                <a:solidFill>
                  <a:schemeClr val="tx1"/>
                </a:solidFill>
              </a:rPr>
              <a:t>Notion d’</a:t>
            </a:r>
            <a:r>
              <a:rPr lang="fr-FR" sz="900" b="1" dirty="0">
                <a:solidFill>
                  <a:schemeClr val="tx1"/>
                </a:solidFill>
              </a:rPr>
              <a:t>horloge liquide</a:t>
            </a:r>
            <a:r>
              <a:rPr lang="fr-FR" sz="900" dirty="0">
                <a:solidFill>
                  <a:schemeClr val="tx1"/>
                </a:solidFill>
              </a:rPr>
              <a:t>, un modèle étendu synchrone de Faust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Proposition d’un nouveau </a:t>
            </a:r>
            <a:r>
              <a:rPr lang="fr-FR" sz="900" b="1" dirty="0" smtClean="0">
                <a:solidFill>
                  <a:schemeClr val="tx1"/>
                </a:solidFill>
              </a:rPr>
              <a:t>langage intermédiaire</a:t>
            </a:r>
            <a:r>
              <a:rPr lang="fr-FR" sz="900" dirty="0" smtClean="0">
                <a:solidFill>
                  <a:schemeClr val="tx1"/>
                </a:solidFill>
              </a:rPr>
              <a:t>, Wagner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Version multiplateforme « </a:t>
            </a:r>
            <a:r>
              <a:rPr lang="fr-FR" sz="900" b="1" dirty="0" smtClean="0">
                <a:solidFill>
                  <a:schemeClr val="tx1"/>
                </a:solidFill>
              </a:rPr>
              <a:t>Faust-as-a-Service</a:t>
            </a:r>
            <a:r>
              <a:rPr lang="fr-FR" sz="900" dirty="0" smtClean="0">
                <a:solidFill>
                  <a:schemeClr val="tx1"/>
                </a:solidFill>
              </a:rPr>
              <a:t> »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b="1" dirty="0" smtClean="0">
                <a:solidFill>
                  <a:schemeClr val="tx1"/>
                </a:solidFill>
              </a:rPr>
              <a:t>Modules éducatifs</a:t>
            </a:r>
            <a:r>
              <a:rPr lang="fr-FR" sz="900" dirty="0" smtClean="0">
                <a:solidFill>
                  <a:schemeClr val="tx1"/>
                </a:solidFill>
              </a:rPr>
              <a:t> pour faciliter l’accès à l’écosystème Faust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b="1" dirty="0" smtClean="0">
                <a:solidFill>
                  <a:schemeClr val="tx1"/>
                </a:solidFill>
              </a:rPr>
              <a:t>Œuvres musicales </a:t>
            </a:r>
            <a:r>
              <a:rPr lang="fr-FR" sz="900" dirty="0" smtClean="0">
                <a:solidFill>
                  <a:schemeClr val="tx1"/>
                </a:solidFill>
              </a:rPr>
              <a:t>mobilisant la technologie développée dans le </a:t>
            </a:r>
            <a:r>
              <a:rPr lang="fr-FR" sz="900" dirty="0" smtClean="0">
                <a:solidFill>
                  <a:schemeClr val="tx1"/>
                </a:solidFill>
              </a:rPr>
              <a:t>projet</a:t>
            </a:r>
          </a:p>
          <a:p>
            <a:pPr marL="122484" indent="-122484">
              <a:buFont typeface="Arial" pitchFamily="34" charset="0"/>
              <a:buChar char="•"/>
            </a:pPr>
            <a:r>
              <a:rPr lang="fr-FR" sz="900" dirty="0" smtClean="0">
                <a:solidFill>
                  <a:schemeClr val="tx1"/>
                </a:solidFill>
              </a:rPr>
              <a:t>Conférences internationales (outils pédagogiques, Linux Audio)</a:t>
            </a:r>
            <a:r>
              <a:rPr lang="fr-FR" sz="900" dirty="0" smtClean="0">
                <a:solidFill>
                  <a:schemeClr val="tx1"/>
                </a:solidFill>
              </a:rPr>
              <a:t>   </a:t>
            </a:r>
            <a:endParaRPr lang="fr-FR" sz="900" dirty="0">
              <a:solidFill>
                <a:schemeClr val="tx1"/>
              </a:solidFill>
            </a:endParaRPr>
          </a:p>
          <a:p>
            <a:endParaRPr lang="fr-FR" sz="1000" b="1" u="sng" dirty="0">
              <a:solidFill>
                <a:schemeClr val="tx1"/>
              </a:solidFill>
            </a:endParaRPr>
          </a:p>
          <a:p>
            <a:endParaRPr lang="fr-FR" sz="964" dirty="0">
              <a:solidFill>
                <a:schemeClr val="tx1"/>
              </a:solidFill>
            </a:endParaRPr>
          </a:p>
        </p:txBody>
      </p:sp>
      <p:pic>
        <p:nvPicPr>
          <p:cNvPr id="4" name="Image 3" descr="logo-FEE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9" y="4674664"/>
            <a:ext cx="593587" cy="317500"/>
          </a:xfrm>
          <a:prstGeom prst="rect">
            <a:avLst/>
          </a:prstGeom>
        </p:spPr>
      </p:pic>
      <p:pic>
        <p:nvPicPr>
          <p:cNvPr id="6" name="Image 5" descr="logo-gra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35" y="4541563"/>
            <a:ext cx="522575" cy="5533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0" y="4686544"/>
            <a:ext cx="1054198" cy="2635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748" y="4505438"/>
            <a:ext cx="749898" cy="6698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012" y="4618287"/>
            <a:ext cx="835402" cy="425451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6580713" y="1434904"/>
            <a:ext cx="2617974" cy="2846393"/>
            <a:chOff x="6580713" y="1434904"/>
            <a:chExt cx="2617974" cy="2846393"/>
          </a:xfrm>
        </p:grpSpPr>
        <p:pic>
          <p:nvPicPr>
            <p:cNvPr id="19" name="Image 18" descr="Turena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713" y="1434904"/>
              <a:ext cx="2479362" cy="1231900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7664450" y="2667000"/>
              <a:ext cx="15055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err="1" smtClean="0"/>
                <a:t>Turenas</a:t>
              </a:r>
              <a:r>
                <a:rPr lang="fr-FR" sz="900" i="1" dirty="0"/>
                <a:t> </a:t>
              </a:r>
              <a:r>
                <a:rPr lang="fr-FR" sz="900" i="1" dirty="0" smtClean="0"/>
                <a:t>live, </a:t>
              </a:r>
              <a:r>
                <a:rPr lang="fr-FR" sz="900" i="1" dirty="0" err="1" smtClean="0"/>
                <a:t>Stanford</a:t>
              </a:r>
              <a:r>
                <a:rPr lang="fr-FR" sz="900" i="1" dirty="0" smtClean="0"/>
                <a:t>, 2014</a:t>
              </a:r>
              <a:endParaRPr lang="fr-FR" sz="900" i="1" dirty="0"/>
            </a:p>
          </p:txBody>
        </p:sp>
        <p:pic>
          <p:nvPicPr>
            <p:cNvPr id="24" name="Image 23" descr="mofort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263">
              <a:off x="6947334" y="3062097"/>
              <a:ext cx="630936" cy="1219200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7461250" y="3803650"/>
              <a:ext cx="17374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 err="1" smtClean="0"/>
                <a:t>moForte</a:t>
              </a:r>
              <a:r>
                <a:rPr lang="fr-FR" sz="900" i="1" dirty="0" smtClean="0"/>
                <a:t> </a:t>
              </a:r>
              <a:r>
                <a:rPr lang="fr-FR" sz="900" i="1" dirty="0" err="1" smtClean="0"/>
                <a:t>guitar</a:t>
              </a:r>
              <a:r>
                <a:rPr lang="fr-FR" sz="900" i="1" dirty="0" smtClean="0"/>
                <a:t> (« Faust </a:t>
              </a:r>
              <a:r>
                <a:rPr lang="fr-FR" sz="900" i="1" dirty="0" err="1" smtClean="0"/>
                <a:t>inside</a:t>
              </a:r>
              <a:r>
                <a:rPr lang="fr-FR" sz="900" i="1" dirty="0" smtClean="0"/>
                <a:t> »)</a:t>
              </a:r>
              <a:endParaRPr lang="fr-FR" sz="900" i="1" dirty="0"/>
            </a:p>
          </p:txBody>
        </p:sp>
      </p:grpSp>
      <p:pic>
        <p:nvPicPr>
          <p:cNvPr id="7" name="Image 6" descr="armine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16" y="4617467"/>
            <a:ext cx="697032" cy="4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4883830" y="1907133"/>
            <a:ext cx="1717331" cy="8099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</a:t>
            </a:r>
            <a:r>
              <a:rPr lang="fr-FR" b="1" dirty="0" smtClean="0">
                <a:solidFill>
                  <a:schemeClr val="tx1"/>
                </a:solidFill>
              </a:rPr>
              <a:t>EEVER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3589683" y="1149975"/>
            <a:ext cx="1225839" cy="804797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Verrous 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scientifiques/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techniques</a:t>
            </a:r>
          </a:p>
        </p:txBody>
      </p:sp>
      <p:sp>
        <p:nvSpPr>
          <p:cNvPr id="35" name="Ellipse 34"/>
          <p:cNvSpPr/>
          <p:nvPr/>
        </p:nvSpPr>
        <p:spPr>
          <a:xfrm>
            <a:off x="3340455" y="3000760"/>
            <a:ext cx="1543376" cy="629509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chemeClr val="tx1"/>
                </a:solidFill>
              </a:rPr>
              <a:t>Impact </a:t>
            </a:r>
            <a:r>
              <a:rPr lang="fr-FR" sz="800" b="1" dirty="0" smtClean="0">
                <a:solidFill>
                  <a:schemeClr val="tx1"/>
                </a:solidFill>
              </a:rPr>
              <a:t>sociétal/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 smtClean="0">
                <a:solidFill>
                  <a:schemeClr val="tx1"/>
                </a:solidFill>
              </a:rPr>
              <a:t>informatique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 smtClean="0">
                <a:solidFill>
                  <a:schemeClr val="tx1"/>
                </a:solidFill>
              </a:rPr>
              <a:t>musicale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962358" y="3516886"/>
            <a:ext cx="1628942" cy="92176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Collaboration </a:t>
            </a:r>
            <a:r>
              <a:rPr lang="fr-FR" sz="800" b="1" dirty="0" err="1" smtClean="0">
                <a:solidFill>
                  <a:schemeClr val="tx1"/>
                </a:solidFill>
              </a:rPr>
              <a:t>inter-disciplinaire</a:t>
            </a:r>
            <a:r>
              <a:rPr lang="fr-FR" sz="800" b="1" dirty="0" smtClean="0">
                <a:solidFill>
                  <a:schemeClr val="tx1"/>
                </a:solidFill>
              </a:rPr>
              <a:t> : 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 smtClean="0">
                <a:solidFill>
                  <a:schemeClr val="tx1"/>
                </a:solidFill>
              </a:rPr>
              <a:t>de l’informatique théorique aux œuvres musicales</a:t>
            </a:r>
            <a:endParaRPr lang="fr-FR" sz="800" b="1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6772436" y="2637677"/>
            <a:ext cx="2289014" cy="96084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Diffusion de la technologie Faust/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Promotion de l’approche fonctionnelle/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Diffusion de l’enseignement du traitement audio/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 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062560" y="1152028"/>
            <a:ext cx="1909989" cy="89902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Prototype multi-rate/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Plateforme Faust/</a:t>
            </a:r>
          </a:p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Horloges liquides/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 smtClean="0">
                <a:solidFill>
                  <a:schemeClr val="tx1"/>
                </a:solidFill>
              </a:rPr>
              <a:t>Coq pour Faust/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>
                <a:solidFill>
                  <a:schemeClr val="tx1"/>
                </a:solidFill>
              </a:rPr>
              <a:t>Modules </a:t>
            </a:r>
            <a:r>
              <a:rPr lang="fr-FR" sz="800" b="1" dirty="0" smtClean="0">
                <a:solidFill>
                  <a:schemeClr val="tx1"/>
                </a:solidFill>
              </a:rPr>
              <a:t>d’enseignement/</a:t>
            </a: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Œuvres </a:t>
            </a:r>
            <a:r>
              <a:rPr lang="fr-FR" sz="800" b="1" dirty="0" smtClean="0">
                <a:solidFill>
                  <a:schemeClr val="tx1"/>
                </a:solidFill>
              </a:rPr>
              <a:t>musicales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911350" y="1320585"/>
            <a:ext cx="988101" cy="40239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Extension</a:t>
            </a:r>
            <a:br>
              <a:rPr lang="fr-FR" sz="800" b="1" dirty="0" smtClean="0">
                <a:solidFill>
                  <a:schemeClr val="tx1"/>
                </a:solidFill>
              </a:rPr>
            </a:br>
            <a:r>
              <a:rPr lang="fr-FR" sz="800" b="1" dirty="0" smtClean="0">
                <a:solidFill>
                  <a:schemeClr val="tx1"/>
                </a:solidFill>
              </a:rPr>
              <a:t>multi-rate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149350" y="1753046"/>
            <a:ext cx="961799" cy="40239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Preuve de correction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098550" y="2293243"/>
            <a:ext cx="1062131" cy="40239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Performance</a:t>
            </a:r>
            <a:endParaRPr lang="fr-FR" sz="800" b="1" dirty="0">
              <a:solidFill>
                <a:schemeClr val="tx1"/>
              </a:solidFill>
            </a:endParaRPr>
          </a:p>
        </p:txBody>
      </p:sp>
      <p:cxnSp>
        <p:nvCxnSpPr>
          <p:cNvPr id="22" name="Connecteur en arc 21"/>
          <p:cNvCxnSpPr>
            <a:stCxn id="4" idx="0"/>
          </p:cNvCxnSpPr>
          <p:nvPr/>
        </p:nvCxnSpPr>
        <p:spPr>
          <a:xfrm rot="16200000" flipV="1">
            <a:off x="5085172" y="1249809"/>
            <a:ext cx="374975" cy="939674"/>
          </a:xfrm>
          <a:prstGeom prst="curved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rc 25"/>
          <p:cNvCxnSpPr>
            <a:stCxn id="34" idx="2"/>
            <a:endCxn id="49" idx="7"/>
          </p:cNvCxnSpPr>
          <p:nvPr/>
        </p:nvCxnSpPr>
        <p:spPr>
          <a:xfrm rot="10800000">
            <a:off x="2754747" y="1379516"/>
            <a:ext cx="834936" cy="172859"/>
          </a:xfrm>
          <a:prstGeom prst="curvedConnector4">
            <a:avLst>
              <a:gd name="adj1" fmla="val 51221"/>
              <a:gd name="adj2" fmla="val 213880"/>
            </a:avLst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rc 52"/>
          <p:cNvCxnSpPr>
            <a:stCxn id="34" idx="2"/>
            <a:endCxn id="51" idx="6"/>
          </p:cNvCxnSpPr>
          <p:nvPr/>
        </p:nvCxnSpPr>
        <p:spPr>
          <a:xfrm rot="10800000" flipV="1">
            <a:off x="2160681" y="1552374"/>
            <a:ext cx="1429002" cy="942068"/>
          </a:xfrm>
          <a:prstGeom prst="curvedConnector3">
            <a:avLst>
              <a:gd name="adj1" fmla="val 50000"/>
            </a:avLst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34" idx="2"/>
            <a:endCxn id="50" idx="6"/>
          </p:cNvCxnSpPr>
          <p:nvPr/>
        </p:nvCxnSpPr>
        <p:spPr>
          <a:xfrm rot="10800000" flipV="1">
            <a:off x="2111149" y="1552373"/>
            <a:ext cx="1478534" cy="401871"/>
          </a:xfrm>
          <a:prstGeom prst="curvedConnector3">
            <a:avLst>
              <a:gd name="adj1" fmla="val 50429"/>
            </a:avLst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1863821" y="2753373"/>
            <a:ext cx="1125909" cy="40239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Informatique musicale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1367503" y="3315686"/>
            <a:ext cx="1236885" cy="40239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Traitement du signal audio</a:t>
            </a:r>
            <a:endParaRPr lang="fr-FR" sz="800" b="1" dirty="0">
              <a:solidFill>
                <a:schemeClr val="tx1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367504" y="3904564"/>
            <a:ext cx="1257746" cy="402398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Enseignement/Composition </a:t>
            </a:r>
            <a:endParaRPr lang="fr-FR" sz="800" b="1" dirty="0">
              <a:solidFill>
                <a:schemeClr val="tx1"/>
              </a:solidFill>
            </a:endParaRPr>
          </a:p>
        </p:txBody>
      </p:sp>
      <p:cxnSp>
        <p:nvCxnSpPr>
          <p:cNvPr id="61" name="Connecteur en arc 60"/>
          <p:cNvCxnSpPr>
            <a:stCxn id="35" idx="2"/>
            <a:endCxn id="57" idx="6"/>
          </p:cNvCxnSpPr>
          <p:nvPr/>
        </p:nvCxnSpPr>
        <p:spPr>
          <a:xfrm rot="10800000">
            <a:off x="2989731" y="2954573"/>
            <a:ext cx="350725" cy="360943"/>
          </a:xfrm>
          <a:prstGeom prst="curvedConnector3">
            <a:avLst>
              <a:gd name="adj1" fmla="val 50000"/>
            </a:avLst>
          </a:prstGeom>
          <a:ln w="1079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rc 62"/>
          <p:cNvCxnSpPr>
            <a:stCxn id="35" idx="2"/>
            <a:endCxn id="59" idx="6"/>
          </p:cNvCxnSpPr>
          <p:nvPr/>
        </p:nvCxnSpPr>
        <p:spPr>
          <a:xfrm rot="10800000" flipV="1">
            <a:off x="2625251" y="3315515"/>
            <a:ext cx="715205" cy="790248"/>
          </a:xfrm>
          <a:prstGeom prst="curvedConnector3">
            <a:avLst>
              <a:gd name="adj1" fmla="val 50000"/>
            </a:avLst>
          </a:prstGeom>
          <a:ln w="1079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en arc 65"/>
          <p:cNvCxnSpPr>
            <a:stCxn id="35" idx="2"/>
            <a:endCxn id="58" idx="6"/>
          </p:cNvCxnSpPr>
          <p:nvPr/>
        </p:nvCxnSpPr>
        <p:spPr>
          <a:xfrm rot="10800000" flipV="1">
            <a:off x="2604389" y="3315515"/>
            <a:ext cx="736067" cy="201370"/>
          </a:xfrm>
          <a:prstGeom prst="curvedConnector3">
            <a:avLst>
              <a:gd name="adj1" fmla="val 50000"/>
            </a:avLst>
          </a:prstGeom>
          <a:ln w="1079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4" idx="2"/>
          </p:cNvCxnSpPr>
          <p:nvPr/>
        </p:nvCxnSpPr>
        <p:spPr>
          <a:xfrm rot="10800000" flipV="1">
            <a:off x="4324800" y="2312118"/>
            <a:ext cx="559030" cy="713091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4" idx="7"/>
            <a:endCxn id="38" idx="2"/>
          </p:cNvCxnSpPr>
          <p:nvPr/>
        </p:nvCxnSpPr>
        <p:spPr>
          <a:xfrm rot="5400000" flipH="1" flipV="1">
            <a:off x="6494006" y="1457197"/>
            <a:ext cx="424212" cy="712896"/>
          </a:xfrm>
          <a:prstGeom prst="curvedConnector2">
            <a:avLst/>
          </a:prstGeom>
          <a:ln w="127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rc 73"/>
          <p:cNvCxnSpPr>
            <a:stCxn id="4" idx="5"/>
            <a:endCxn id="37" idx="2"/>
          </p:cNvCxnSpPr>
          <p:nvPr/>
        </p:nvCxnSpPr>
        <p:spPr>
          <a:xfrm rot="16200000" flipH="1">
            <a:off x="6301244" y="2646906"/>
            <a:ext cx="519612" cy="422772"/>
          </a:xfrm>
          <a:prstGeom prst="curvedConnector2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en arc 76"/>
          <p:cNvCxnSpPr/>
          <p:nvPr/>
        </p:nvCxnSpPr>
        <p:spPr>
          <a:xfrm rot="16200000" flipH="1">
            <a:off x="5264522" y="3099829"/>
            <a:ext cx="799782" cy="34333"/>
          </a:xfrm>
          <a:prstGeom prst="curvedConnector3">
            <a:avLst/>
          </a:prstGeom>
          <a:ln w="127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"/>
          <p:cNvSpPr txBox="1">
            <a:spLocks noChangeArrowheads="1"/>
          </p:cNvSpPr>
          <p:nvPr/>
        </p:nvSpPr>
        <p:spPr bwMode="auto">
          <a:xfrm>
            <a:off x="3891820" y="138951"/>
            <a:ext cx="4902929" cy="4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208756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75589" indent="-275589" algn="just" eaLnBrk="1" hangingPunct="1">
              <a:spcBef>
                <a:spcPct val="20000"/>
              </a:spcBef>
            </a:pPr>
            <a:r>
              <a:rPr lang="fr-FR" sz="2054" b="1" dirty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 </a:t>
            </a:r>
            <a:r>
              <a:rPr lang="fr-FR" sz="205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FEEVER : Faust </a:t>
            </a:r>
            <a:r>
              <a:rPr lang="fr-FR" sz="2054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Environment</a:t>
            </a:r>
            <a:r>
              <a:rPr lang="fr-FR" sz="2054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 </a:t>
            </a:r>
            <a:r>
              <a:rPr lang="fr-FR" sz="2054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Futura"/>
                <a:ea typeface="+mn-ea"/>
                <a:cs typeface="Arial" pitchFamily="34" charset="0"/>
              </a:rPr>
              <a:t>Everyware</a:t>
            </a:r>
            <a:endParaRPr lang="fr-FR" sz="2054" b="1" dirty="0">
              <a:solidFill>
                <a:schemeClr val="tx1">
                  <a:lumMod val="95000"/>
                  <a:lumOff val="5000"/>
                </a:schemeClr>
              </a:solidFill>
              <a:latin typeface="Futura"/>
              <a:ea typeface="+mn-ea"/>
              <a:cs typeface="Arial" pitchFamily="34" charset="0"/>
            </a:endParaRPr>
          </a:p>
        </p:txBody>
      </p:sp>
      <p:pic>
        <p:nvPicPr>
          <p:cNvPr id="64" name="Image 63" descr="logo-FEEV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29" y="4655614"/>
            <a:ext cx="593587" cy="317500"/>
          </a:xfrm>
          <a:prstGeom prst="rect">
            <a:avLst/>
          </a:prstGeom>
        </p:spPr>
      </p:pic>
      <p:pic>
        <p:nvPicPr>
          <p:cNvPr id="65" name="Image 64" descr="logo-gra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6" y="4505438"/>
            <a:ext cx="522575" cy="553314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50" y="4689696"/>
            <a:ext cx="997048" cy="249262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448" y="4505438"/>
            <a:ext cx="749898" cy="66984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449" y="4582589"/>
            <a:ext cx="835402" cy="425451"/>
          </a:xfrm>
          <a:prstGeom prst="rect">
            <a:avLst/>
          </a:prstGeom>
        </p:spPr>
      </p:pic>
      <p:pic>
        <p:nvPicPr>
          <p:cNvPr id="2" name="Image 1" descr="armin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47" y="4606416"/>
            <a:ext cx="677536" cy="401624"/>
          </a:xfrm>
          <a:prstGeom prst="rect">
            <a:avLst/>
          </a:prstGeom>
        </p:spPr>
      </p:pic>
      <p:sp>
        <p:nvSpPr>
          <p:cNvPr id="33" name="Ellipse 32"/>
          <p:cNvSpPr/>
          <p:nvPr/>
        </p:nvSpPr>
        <p:spPr>
          <a:xfrm>
            <a:off x="2846405" y="709477"/>
            <a:ext cx="988101" cy="40239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Traitement audio spectral</a:t>
            </a:r>
            <a:endParaRPr lang="fr-FR" sz="800" b="1" dirty="0">
              <a:solidFill>
                <a:schemeClr val="tx1"/>
              </a:solidFill>
            </a:endParaRPr>
          </a:p>
        </p:txBody>
      </p:sp>
      <p:cxnSp>
        <p:nvCxnSpPr>
          <p:cNvPr id="39" name="Connecteur en arc 38"/>
          <p:cNvCxnSpPr>
            <a:stCxn id="34" idx="2"/>
            <a:endCxn id="33" idx="4"/>
          </p:cNvCxnSpPr>
          <p:nvPr/>
        </p:nvCxnSpPr>
        <p:spPr>
          <a:xfrm rot="10800000">
            <a:off x="3340457" y="1111876"/>
            <a:ext cx="249227" cy="440499"/>
          </a:xfrm>
          <a:prstGeom prst="curvedConnector2">
            <a:avLst/>
          </a:prstGeom>
          <a:ln w="1079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9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202</Words>
  <Application>Microsoft Macintosh PowerPoint</Application>
  <PresentationFormat>Présentation à l'écran (16:9)</PresentationFormat>
  <Paragraphs>69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Benedetta Pastore</dc:creator>
  <cp:lastModifiedBy>Pierre Jouvelot</cp:lastModifiedBy>
  <cp:revision>49</cp:revision>
  <cp:lastPrinted>2016-09-28T14:17:13Z</cp:lastPrinted>
  <dcterms:created xsi:type="dcterms:W3CDTF">2016-08-08T08:32:33Z</dcterms:created>
  <dcterms:modified xsi:type="dcterms:W3CDTF">2016-10-14T15:49:36Z</dcterms:modified>
</cp:coreProperties>
</file>