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howSpecialPlsOnTitleSld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9" r:id="rId4"/>
    <p:sldId id="282" r:id="rId5"/>
    <p:sldId id="258" r:id="rId6"/>
    <p:sldId id="284" r:id="rId7"/>
    <p:sldId id="260" r:id="rId8"/>
    <p:sldId id="261" r:id="rId9"/>
    <p:sldId id="262" r:id="rId10"/>
    <p:sldId id="285" r:id="rId11"/>
    <p:sldId id="286" r:id="rId12"/>
    <p:sldId id="287" r:id="rId13"/>
    <p:sldId id="263" r:id="rId14"/>
    <p:sldId id="264" r:id="rId15"/>
    <p:sldId id="265" r:id="rId16"/>
    <p:sldId id="266" r:id="rId17"/>
    <p:sldId id="269" r:id="rId18"/>
    <p:sldId id="271" r:id="rId19"/>
    <p:sldId id="272" r:id="rId20"/>
    <p:sldId id="273" r:id="rId21"/>
    <p:sldId id="276" r:id="rId22"/>
    <p:sldId id="277" r:id="rId23"/>
    <p:sldId id="281" r:id="rId24"/>
    <p:sldId id="288" r:id="rId25"/>
    <p:sldId id="289" r:id="rId26"/>
    <p:sldId id="278" r:id="rId27"/>
    <p:sldId id="279" r:id="rId28"/>
    <p:sldId id="283" r:id="rId29"/>
    <p:sldId id="268" r:id="rId30"/>
    <p:sldId id="270" r:id="rId31"/>
    <p:sldId id="274" r:id="rId32"/>
    <p:sldId id="275" r:id="rId33"/>
    <p:sldId id="280" r:id="rId3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7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98E23-9B08-6A40-BA85-9A77FDEFF551}" type="datetimeFigureOut">
              <a:rPr lang="fr-FR" smtClean="0"/>
              <a:pPr/>
              <a:t>28/10/13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51947-C346-044C-8E14-B29872593ADC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F8B88-27EC-7F43-BEE9-76CFC635ED41}" type="datetimeFigureOut">
              <a:rPr lang="fr-FR" smtClean="0"/>
              <a:pPr/>
              <a:t>28/10/13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7A551-EDCB-3E47-93B0-9F75703D7209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36644D3-6C7D-DD49-84AF-E7C9075C8E50}" type="slidenum">
              <a:rPr lang="en-US" altLang="zh-CN"/>
              <a:pPr/>
              <a:t>23</a:t>
            </a:fld>
            <a:endParaRPr lang="en-US" altLang="zh-CN"/>
          </a:p>
        </p:txBody>
      </p:sp>
      <p:sp>
        <p:nvSpPr>
          <p:cNvPr id="5529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210236" y="694171"/>
            <a:ext cx="4437529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30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</p:spPr>
        <p:txBody>
          <a:bodyPr wrap="none" anchor="ctr"/>
          <a:lstStyle/>
          <a:p>
            <a:endParaRPr lang="zh-CN">
              <a:latin typeface="Times New Roman" charset="0"/>
              <a:cs typeface="宋体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D1E43E9-05D3-3F45-A54C-7571966E5E53}" type="slidenum">
              <a:rPr lang="en-US" altLang="zh-CN"/>
              <a:pPr/>
              <a:t>24</a:t>
            </a:fld>
            <a:endParaRPr lang="en-US" altLang="zh-CN"/>
          </a:p>
        </p:txBody>
      </p:sp>
      <p:sp>
        <p:nvSpPr>
          <p:cNvPr id="5632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210236" y="694171"/>
            <a:ext cx="4436129" cy="3427556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6361" y="4342535"/>
            <a:ext cx="5485279" cy="4113068"/>
          </a:xfrm>
          <a:noFill/>
        </p:spPr>
        <p:txBody>
          <a:bodyPr wrap="none" anchor="ctr"/>
          <a:lstStyle/>
          <a:p>
            <a:endParaRPr lang="zh-CN">
              <a:latin typeface="Times New Roman" charset="0"/>
              <a:cs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F4082-C0E4-9A40-AD52-5611EF68FE3D}" type="datetime1">
              <a:rPr lang="fr-FR" smtClean="0"/>
              <a:pPr/>
              <a:t>28/10/13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805-E715-594B-B72E-A106DB7A31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77E9-2C7E-E848-8475-58DA3EB62B18}" type="datetime1">
              <a:rPr lang="fr-FR" smtClean="0"/>
              <a:pPr/>
              <a:t>28/10/13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805-E715-594B-B72E-A106DB7A31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0E6D-E7B3-554B-9D71-C2D378AE3E23}" type="datetime1">
              <a:rPr lang="fr-FR" smtClean="0"/>
              <a:pPr/>
              <a:t>28/10/13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805-E715-594B-B72E-A106DB7A31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BE49-9A15-0149-A436-6E7FBDDF7576}" type="datetime1">
              <a:rPr lang="fr-FR" smtClean="0"/>
              <a:pPr/>
              <a:t>28/10/13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805-E715-594B-B72E-A106DB7A31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C373-B62B-684C-83B7-DBDC3CFD4A5B}" type="datetime1">
              <a:rPr lang="fr-FR" smtClean="0"/>
              <a:pPr/>
              <a:t>28/10/13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805-E715-594B-B72E-A106DB7A31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69F9-1631-D54A-A81A-9B81B4661B23}" type="datetime1">
              <a:rPr lang="fr-FR" smtClean="0"/>
              <a:pPr/>
              <a:t>28/10/13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805-E715-594B-B72E-A106DB7A31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F9D5-711B-214E-B4CA-AA170BB088C0}" type="datetime1">
              <a:rPr lang="fr-FR" smtClean="0"/>
              <a:pPr/>
              <a:t>28/10/13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805-E715-594B-B72E-A106DB7A31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986C4-DC14-B340-AACD-2ADB58907503}" type="datetime1">
              <a:rPr lang="fr-FR" smtClean="0"/>
              <a:pPr/>
              <a:t>28/10/13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805-E715-594B-B72E-A106DB7A31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9A2F-DBA5-C74B-8117-1BFA92F67C85}" type="datetime1">
              <a:rPr lang="fr-FR" smtClean="0"/>
              <a:pPr/>
              <a:t>28/10/13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805-E715-594B-B72E-A106DB7A31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1AB5-EAC5-8C47-893C-6E6D2CB57315}" type="datetime1">
              <a:rPr lang="fr-FR" smtClean="0"/>
              <a:pPr/>
              <a:t>28/10/13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805-E715-594B-B72E-A106DB7A31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38E5-E0A7-0E49-9779-12E599D09C7A}" type="datetime1">
              <a:rPr lang="fr-FR" smtClean="0"/>
              <a:pPr/>
              <a:t>28/10/13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805-E715-594B-B72E-A106DB7A31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59F59-3EDE-BB43-943F-DD0787F12122}" type="datetime1">
              <a:rPr lang="fr-FR" smtClean="0"/>
              <a:pPr/>
              <a:t>28/10/13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B0805-E715-594B-B72E-A106DB7A314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df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df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df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df"/><Relationship Id="rId3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df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df"/><Relationship Id="rId3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df"/><Relationship Id="rId3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df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d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df"/><Relationship Id="rId3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df"/><Relationship Id="rId3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506125"/>
            <a:ext cx="7772400" cy="1470025"/>
          </a:xfrm>
        </p:spPr>
        <p:txBody>
          <a:bodyPr>
            <a:normAutofit/>
          </a:bodyPr>
          <a:lstStyle/>
          <a:p>
            <a:r>
              <a:rPr lang="fr-FR" sz="5400" dirty="0" smtClean="0"/>
              <a:t>Faustine</a:t>
            </a:r>
            <a:endParaRPr lang="fr-FR" sz="5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5117" y="1976150"/>
            <a:ext cx="7030838" cy="1326458"/>
          </a:xfrm>
        </p:spPr>
        <p:txBody>
          <a:bodyPr/>
          <a:lstStyle/>
          <a:p>
            <a:r>
              <a:rPr lang="fr-FR" dirty="0"/>
              <a:t>une plate-forme Faust vectorielle</a:t>
            </a:r>
            <a:r>
              <a:rPr lang="fr-FR" dirty="0" smtClean="0"/>
              <a:t> </a:t>
            </a:r>
          </a:p>
          <a:p>
            <a:r>
              <a:rPr lang="fr-FR" dirty="0" smtClean="0"/>
              <a:t>pour </a:t>
            </a:r>
            <a:r>
              <a:rPr lang="fr-FR" dirty="0"/>
              <a:t>le traitement de signal multimédia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282812" y="3631877"/>
            <a:ext cx="643458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600" dirty="0" smtClean="0"/>
              <a:t>Karim Barkati, </a:t>
            </a:r>
            <a:r>
              <a:rPr lang="fr-FR" sz="2600" dirty="0" err="1" smtClean="0"/>
              <a:t>Haisheng</a:t>
            </a:r>
            <a:r>
              <a:rPr lang="fr-FR" sz="2600" dirty="0" smtClean="0"/>
              <a:t> Wang, Pierre </a:t>
            </a:r>
            <a:r>
              <a:rPr lang="fr-FR" sz="2600" dirty="0" err="1" smtClean="0"/>
              <a:t>Jouvelot</a:t>
            </a:r>
            <a:endParaRPr lang="fr-FR" sz="2600" dirty="0" smtClean="0"/>
          </a:p>
          <a:p>
            <a:pPr algn="ctr"/>
            <a:r>
              <a:rPr lang="fr-FR" sz="2600" dirty="0" smtClean="0"/>
              <a:t>CRI MINES </a:t>
            </a:r>
            <a:r>
              <a:rPr lang="fr-FR" sz="2600" dirty="0" err="1" smtClean="0"/>
              <a:t>ParisTech</a:t>
            </a:r>
            <a:endParaRPr lang="fr-FR" sz="2600" dirty="0" smtClean="0"/>
          </a:p>
          <a:p>
            <a:pPr algn="ctr"/>
            <a:r>
              <a:rPr lang="fr-FR" sz="2600" dirty="0" smtClean="0"/>
              <a:t>28 octobre 2013</a:t>
            </a:r>
            <a:endParaRPr lang="fr-FR" sz="2600" dirty="0"/>
          </a:p>
        </p:txBody>
      </p:sp>
      <p:pic>
        <p:nvPicPr>
          <p:cNvPr id="6" name="Image 5" descr="logo-min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331" y="5255821"/>
            <a:ext cx="1380767" cy="1147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805-E715-594B-B72E-A106DB7A3145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5" name="Image 4" descr="schema-serializ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11" y="3789363"/>
            <a:ext cx="8420652" cy="1257250"/>
          </a:xfrm>
          <a:prstGeom prst="rect">
            <a:avLst/>
          </a:prstGeom>
        </p:spPr>
      </p:pic>
      <p:pic>
        <p:nvPicPr>
          <p:cNvPr id="6" name="Image 5" descr="schema-vectoriz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34" y="1435100"/>
            <a:ext cx="8418966" cy="12540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805-E715-594B-B72E-A106DB7A3145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5" name="Image 4" descr="theorem-beam-bou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27"/>
            <a:ext cx="9144001" cy="2352675"/>
          </a:xfrm>
          <a:prstGeom prst="rect">
            <a:avLst/>
          </a:prstGeom>
        </p:spPr>
      </p:pic>
      <p:pic>
        <p:nvPicPr>
          <p:cNvPr id="6" name="Image 5" descr="theorem-beam-bound-f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637322"/>
            <a:ext cx="9144000" cy="39338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805-E715-594B-B72E-A106DB7A3145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5" name="Image 4" descr="theorem-rate-correctne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4379"/>
            <a:ext cx="914400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complex.lib</a:t>
            </a:r>
            <a:endParaRPr lang="fr-FR" dirty="0"/>
          </a:p>
        </p:txBody>
      </p:sp>
      <p:pic>
        <p:nvPicPr>
          <p:cNvPr id="5" name="Image 4" descr="carte-cplx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33157" y="1782892"/>
            <a:ext cx="6083631" cy="4170231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805-E715-594B-B72E-A106DB7A3145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cplx-mu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80324" y="44433"/>
            <a:ext cx="8066439" cy="6813567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805-E715-594B-B72E-A106DB7A3145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4000" dirty="0" err="1" smtClean="0"/>
              <a:t>subsampling</a:t>
            </a:r>
            <a:r>
              <a:rPr lang="fr-FR" sz="4000" dirty="0" smtClean="0"/>
              <a:t>(n) = (_,n) : </a:t>
            </a:r>
            <a:r>
              <a:rPr lang="fr-FR" sz="4000" b="1" dirty="0" err="1" smtClean="0">
                <a:solidFill>
                  <a:srgbClr val="FF0000"/>
                </a:solidFill>
              </a:rPr>
              <a:t>vectorize</a:t>
            </a:r>
            <a:r>
              <a:rPr lang="fr-FR" sz="4000" b="1" dirty="0" smtClean="0">
                <a:solidFill>
                  <a:srgbClr val="FF0000"/>
                </a:solidFill>
              </a:rPr>
              <a:t> </a:t>
            </a:r>
            <a:r>
              <a:rPr lang="fr-FR" sz="4000" dirty="0" smtClean="0"/>
              <a:t>: </a:t>
            </a:r>
            <a:r>
              <a:rPr lang="fr-FR" sz="4000" b="1" dirty="0" smtClean="0">
                <a:solidFill>
                  <a:srgbClr val="FF0000"/>
                </a:solidFill>
              </a:rPr>
              <a:t>[</a:t>
            </a:r>
            <a:r>
              <a:rPr lang="fr-FR" sz="4000" dirty="0" smtClean="0"/>
              <a:t>0</a:t>
            </a:r>
            <a:r>
              <a:rPr lang="fr-FR" sz="4000" b="1" dirty="0" smtClean="0">
                <a:solidFill>
                  <a:srgbClr val="FF0000"/>
                </a:solidFill>
              </a:rPr>
              <a:t>]</a:t>
            </a:r>
            <a:r>
              <a:rPr lang="fr-FR" sz="4000" dirty="0" smtClean="0"/>
              <a:t>;</a:t>
            </a:r>
          </a:p>
          <a:p>
            <a:pPr>
              <a:buNone/>
            </a:pPr>
            <a:endParaRPr lang="fr-FR" sz="4000" dirty="0" smtClean="0"/>
          </a:p>
          <a:p>
            <a:pPr>
              <a:buNone/>
            </a:pPr>
            <a:r>
              <a:rPr lang="fr-FR" sz="4000" dirty="0" smtClean="0"/>
              <a:t>t = _ ~ (1,_ : +);</a:t>
            </a:r>
          </a:p>
          <a:p>
            <a:pPr>
              <a:buNone/>
            </a:pPr>
            <a:r>
              <a:rPr lang="fr-FR" sz="4000" dirty="0" err="1" smtClean="0"/>
              <a:t>process</a:t>
            </a:r>
            <a:r>
              <a:rPr lang="fr-FR" sz="4000" dirty="0" smtClean="0"/>
              <a:t> = t : subsampling(2);</a:t>
            </a:r>
            <a:endParaRPr lang="fr-FR" sz="4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805-E715-594B-B72E-A106DB7A3145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fft-shuffling.png"/>
          <p:cNvPicPr>
            <a:picLocks noGrp="1" noChangeAspect="1"/>
          </p:cNvPicPr>
          <p:nvPr>
            <p:ph idx="1"/>
          </p:nvPr>
        </p:nvPicPr>
        <p:blipFill>
          <a:blip r:embed="rId2"/>
          <a:srcRect t="-5217" b="-4580"/>
          <a:stretch>
            <a:fillRect/>
          </a:stretch>
        </p:blipFill>
        <p:spPr>
          <a:xfrm>
            <a:off x="457200" y="1555186"/>
            <a:ext cx="8229600" cy="2558234"/>
          </a:xfrm>
        </p:spPr>
      </p:pic>
      <p:pic>
        <p:nvPicPr>
          <p:cNvPr id="5" name="Image 4" descr="twiddle-factors.png"/>
          <p:cNvPicPr>
            <a:picLocks noChangeAspect="1"/>
          </p:cNvPicPr>
          <p:nvPr/>
        </p:nvPicPr>
        <p:blipFill>
          <a:blip r:embed="rId3"/>
          <a:srcRect r="21159"/>
          <a:stretch>
            <a:fillRect/>
          </a:stretch>
        </p:blipFill>
        <p:spPr>
          <a:xfrm>
            <a:off x="1115054" y="4983163"/>
            <a:ext cx="6918875" cy="1143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53389" y="634957"/>
            <a:ext cx="8033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Butterfly</a:t>
            </a:r>
            <a:r>
              <a:rPr lang="fr-FR" dirty="0" smtClean="0"/>
              <a:t>: O(N</a:t>
            </a:r>
            <a:r>
              <a:rPr lang="fr-FR" baseline="30000" dirty="0" smtClean="0"/>
              <a:t>2</a:t>
            </a:r>
            <a:r>
              <a:rPr lang="fr-FR" dirty="0" smtClean="0"/>
              <a:t>) -&gt; O(N log(N))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805-E715-594B-B72E-A106DB7A3145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9296"/>
            <a:ext cx="8229600" cy="40241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100" dirty="0" smtClean="0"/>
              <a:t>import ("</a:t>
            </a:r>
            <a:r>
              <a:rPr lang="fr-FR" sz="2100" dirty="0" err="1" smtClean="0"/>
              <a:t>fft.lib</a:t>
            </a:r>
            <a:r>
              <a:rPr lang="fr-FR" sz="2100" dirty="0" smtClean="0"/>
              <a:t>"); import ("</a:t>
            </a:r>
            <a:r>
              <a:rPr lang="fr-FR" sz="2100" dirty="0" err="1" smtClean="0"/>
              <a:t>complex.lib</a:t>
            </a:r>
            <a:r>
              <a:rPr lang="fr-FR" sz="2100" dirty="0" smtClean="0"/>
              <a:t>");</a:t>
            </a:r>
          </a:p>
          <a:p>
            <a:pPr>
              <a:buNone/>
            </a:pPr>
            <a:r>
              <a:rPr lang="fr-FR" sz="2100" dirty="0" smtClean="0">
                <a:solidFill>
                  <a:schemeClr val="bg1">
                    <a:lumMod val="50000"/>
                  </a:schemeClr>
                </a:solidFill>
              </a:rPr>
              <a:t>// </a:t>
            </a:r>
            <a:r>
              <a:rPr lang="fr-FR" sz="2100" dirty="0" err="1" smtClean="0">
                <a:solidFill>
                  <a:schemeClr val="bg1">
                    <a:lumMod val="50000"/>
                  </a:schemeClr>
                </a:solidFill>
              </a:rPr>
              <a:t>Complex</a:t>
            </a:r>
            <a:r>
              <a:rPr lang="fr-FR" sz="21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100" dirty="0" err="1" smtClean="0">
                <a:solidFill>
                  <a:schemeClr val="bg1">
                    <a:lumMod val="50000"/>
                  </a:schemeClr>
                </a:solidFill>
              </a:rPr>
              <a:t>add</a:t>
            </a:r>
            <a:r>
              <a:rPr lang="fr-FR" sz="21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fr-FR" sz="2100" dirty="0" err="1" smtClean="0">
                <a:solidFill>
                  <a:schemeClr val="bg1">
                    <a:lumMod val="50000"/>
                  </a:schemeClr>
                </a:solidFill>
              </a:rPr>
              <a:t>sub</a:t>
            </a:r>
            <a:r>
              <a:rPr lang="fr-FR" sz="2100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fr-FR" sz="2100" dirty="0" err="1" smtClean="0">
                <a:solidFill>
                  <a:schemeClr val="bg1">
                    <a:lumMod val="50000"/>
                  </a:schemeClr>
                </a:solidFill>
              </a:rPr>
              <a:t>butterfly-interleaved</a:t>
            </a:r>
            <a:r>
              <a:rPr lang="fr-FR" sz="21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100" dirty="0" err="1" smtClean="0">
                <a:solidFill>
                  <a:schemeClr val="bg1">
                    <a:lumMod val="50000"/>
                  </a:schemeClr>
                </a:solidFill>
              </a:rPr>
              <a:t>signals</a:t>
            </a:r>
            <a:r>
              <a:rPr lang="fr-FR" sz="21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fr-FR" sz="2100" dirty="0" err="1" smtClean="0"/>
              <a:t>butterfly</a:t>
            </a:r>
            <a:r>
              <a:rPr lang="fr-FR" sz="2100" dirty="0" smtClean="0"/>
              <a:t>(n) = (bus(n/2) , par(k, n/2, </a:t>
            </a:r>
            <a:r>
              <a:rPr lang="fr-FR" sz="2100" dirty="0" err="1" smtClean="0"/>
              <a:t>twiddle_mult</a:t>
            </a:r>
            <a:r>
              <a:rPr lang="fr-FR" sz="2100" dirty="0" smtClean="0"/>
              <a:t>(k, n))) &lt;: </a:t>
            </a:r>
          </a:p>
          <a:p>
            <a:pPr>
              <a:buNone/>
            </a:pPr>
            <a:r>
              <a:rPr lang="fr-FR" sz="2100" dirty="0" smtClean="0"/>
              <a:t>  interleave(n/2, 2) , interleave(n/2, 2) : </a:t>
            </a:r>
          </a:p>
          <a:p>
            <a:pPr>
              <a:buNone/>
            </a:pPr>
            <a:r>
              <a:rPr lang="fr-FR" sz="2100" dirty="0" smtClean="0"/>
              <a:t>  par(i, n/2, </a:t>
            </a:r>
            <a:r>
              <a:rPr lang="fr-FR" sz="2100" dirty="0" err="1" smtClean="0"/>
              <a:t>pcplx_add</a:t>
            </a:r>
            <a:r>
              <a:rPr lang="fr-FR" sz="2100" dirty="0" smtClean="0"/>
              <a:t>) , par(i, n/2, </a:t>
            </a:r>
            <a:r>
              <a:rPr lang="fr-FR" sz="2100" dirty="0" err="1" smtClean="0"/>
              <a:t>pcplx_sub</a:t>
            </a:r>
            <a:r>
              <a:rPr lang="fr-FR" sz="2100" dirty="0" smtClean="0"/>
              <a:t>);</a:t>
            </a:r>
          </a:p>
          <a:p>
            <a:pPr>
              <a:buNone/>
            </a:pPr>
            <a:r>
              <a:rPr lang="fr-FR" sz="2100" dirty="0" smtClean="0"/>
              <a:t>butterflies(2) = xbutterfly(2);</a:t>
            </a:r>
          </a:p>
          <a:p>
            <a:pPr>
              <a:buNone/>
            </a:pPr>
            <a:r>
              <a:rPr lang="fr-FR" sz="2100" dirty="0" err="1" smtClean="0"/>
              <a:t>butterflies</a:t>
            </a:r>
            <a:r>
              <a:rPr lang="fr-FR" sz="2100" dirty="0" smtClean="0"/>
              <a:t>(n) = (butterflies(n/2) , butterflies(n/2)) : </a:t>
            </a:r>
            <a:r>
              <a:rPr lang="fr-FR" sz="2100" dirty="0" err="1" smtClean="0"/>
              <a:t>butterfly</a:t>
            </a:r>
            <a:r>
              <a:rPr lang="fr-FR" sz="2100" dirty="0" smtClean="0"/>
              <a:t>(n);</a:t>
            </a:r>
          </a:p>
          <a:p>
            <a:pPr>
              <a:buNone/>
            </a:pPr>
            <a:r>
              <a:rPr lang="fr-FR" sz="2100" dirty="0" err="1" smtClean="0"/>
              <a:t>picks</a:t>
            </a:r>
            <a:r>
              <a:rPr lang="fr-FR" sz="2100" dirty="0" smtClean="0"/>
              <a:t>(n) = par(i, n, </a:t>
            </a:r>
            <a:r>
              <a:rPr lang="fr-FR" sz="2100" b="1" dirty="0" smtClean="0">
                <a:solidFill>
                  <a:srgbClr val="FF0000"/>
                </a:solidFill>
              </a:rPr>
              <a:t>[</a:t>
            </a:r>
            <a:r>
              <a:rPr lang="fr-FR" sz="2100" dirty="0" smtClean="0">
                <a:solidFill>
                  <a:srgbClr val="FF0000"/>
                </a:solidFill>
              </a:rPr>
              <a:t> </a:t>
            </a:r>
            <a:r>
              <a:rPr lang="fr-FR" sz="2100" dirty="0" smtClean="0"/>
              <a:t>i </a:t>
            </a:r>
            <a:r>
              <a:rPr lang="fr-FR" sz="2100" b="1" dirty="0" smtClean="0">
                <a:solidFill>
                  <a:srgbClr val="FF0000"/>
                </a:solidFill>
              </a:rPr>
              <a:t>]</a:t>
            </a:r>
            <a:r>
              <a:rPr lang="fr-FR" sz="2100" dirty="0" smtClean="0"/>
              <a:t>);</a:t>
            </a:r>
          </a:p>
          <a:p>
            <a:pPr>
              <a:buNone/>
            </a:pPr>
            <a:r>
              <a:rPr lang="fr-FR" sz="2100" dirty="0" err="1" smtClean="0"/>
              <a:t>fft</a:t>
            </a:r>
            <a:r>
              <a:rPr lang="fr-FR" sz="2100" dirty="0" smtClean="0"/>
              <a:t>(n) = _ &lt;: </a:t>
            </a:r>
            <a:r>
              <a:rPr lang="fr-FR" sz="2100" dirty="0" err="1" smtClean="0"/>
              <a:t>picks</a:t>
            </a:r>
            <a:r>
              <a:rPr lang="fr-FR" sz="2100" dirty="0" smtClean="0"/>
              <a:t>(n) : real2pcplx(n) : </a:t>
            </a:r>
            <a:r>
              <a:rPr lang="fr-FR" sz="2100" dirty="0" err="1" smtClean="0"/>
              <a:t>shuffle</a:t>
            </a:r>
            <a:r>
              <a:rPr lang="fr-FR" sz="2100" dirty="0" smtClean="0"/>
              <a:t>(n) : </a:t>
            </a:r>
            <a:r>
              <a:rPr lang="fr-FR" sz="2100" dirty="0" err="1" smtClean="0"/>
              <a:t>butterflies</a:t>
            </a:r>
            <a:r>
              <a:rPr lang="fr-FR" sz="2100" dirty="0" smtClean="0"/>
              <a:t>(n);</a:t>
            </a:r>
          </a:p>
          <a:p>
            <a:pPr>
              <a:buNone/>
            </a:pPr>
            <a:r>
              <a:rPr lang="fr-FR" sz="2100" dirty="0" err="1" smtClean="0"/>
              <a:t>process</a:t>
            </a:r>
            <a:r>
              <a:rPr lang="fr-FR" sz="2100" dirty="0" smtClean="0"/>
              <a:t> = </a:t>
            </a:r>
            <a:r>
              <a:rPr lang="fr-FR" sz="2100" dirty="0" smtClean="0">
                <a:solidFill>
                  <a:srgbClr val="FF0000"/>
                </a:solidFill>
              </a:rPr>
              <a:t>vectorize</a:t>
            </a:r>
            <a:r>
              <a:rPr lang="fr-FR" sz="2100" dirty="0" smtClean="0"/>
              <a:t>(8) : fft(8) : pcplx_modules(8) : nconcat(8) : </a:t>
            </a:r>
            <a:r>
              <a:rPr lang="fr-FR" sz="2100" dirty="0" err="1" smtClean="0">
                <a:solidFill>
                  <a:srgbClr val="FF0000"/>
                </a:solidFill>
              </a:rPr>
              <a:t>serialize</a:t>
            </a:r>
            <a:r>
              <a:rPr lang="fr-FR" sz="2100" dirty="0" smtClean="0"/>
              <a:t>; </a:t>
            </a:r>
          </a:p>
          <a:p>
            <a:pPr>
              <a:buNone/>
            </a:pPr>
            <a:endParaRPr lang="fr-FR" sz="2100" dirty="0"/>
          </a:p>
        </p:txBody>
      </p:sp>
      <p:pic>
        <p:nvPicPr>
          <p:cNvPr id="4" name="Image 3" descr="fft-butterfl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4503419"/>
            <a:ext cx="8229600" cy="2354581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805-E715-594B-B72E-A106DB7A3145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LicencePlate</a:t>
            </a:r>
            <a:r>
              <a:rPr lang="fr-FR" dirty="0" smtClean="0"/>
              <a:t> chez Faustine</a:t>
            </a:r>
            <a:endParaRPr lang="fr-FR" dirty="0"/>
          </a:p>
        </p:txBody>
      </p:sp>
      <p:pic>
        <p:nvPicPr>
          <p:cNvPr id="4" name="Espace réservé du contenu 3" descr="licenceplate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280" r="-5280"/>
          <a:stretch>
            <a:fillRect/>
          </a:stretch>
        </p:blipFill>
        <p:spPr/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805-E715-594B-B72E-A106DB7A3145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68091"/>
            <a:ext cx="8229600" cy="471102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400" dirty="0" smtClean="0"/>
              <a:t>import("</a:t>
            </a:r>
            <a:r>
              <a:rPr lang="fr-FR" sz="2400" dirty="0" err="1" smtClean="0"/>
              <a:t>morpho.lib</a:t>
            </a:r>
            <a:r>
              <a:rPr lang="fr-FR" sz="2400" dirty="0" smtClean="0"/>
              <a:t>");</a:t>
            </a:r>
          </a:p>
          <a:p>
            <a:pPr>
              <a:buNone/>
            </a:pPr>
            <a:r>
              <a:rPr lang="fr-FR" sz="2400" dirty="0" err="1" smtClean="0"/>
              <a:t>process</a:t>
            </a:r>
            <a:r>
              <a:rPr lang="fr-FR" sz="2400" dirty="0" smtClean="0"/>
              <a:t> = licenceplate(195, 117, 1, 4, 1, 50, 150, 255, 1, 1, 5, 20);</a:t>
            </a:r>
          </a:p>
          <a:p>
            <a:pPr>
              <a:buNone/>
            </a:pPr>
            <a:endParaRPr lang="fr-FR" sz="1200" dirty="0" smtClean="0"/>
          </a:p>
          <a:p>
            <a:pPr>
              <a:buNone/>
            </a:pPr>
            <a:r>
              <a:rPr lang="fr-FR" sz="2400" dirty="0" err="1" smtClean="0"/>
              <a:t>licenseplate</a:t>
            </a:r>
            <a:r>
              <a:rPr lang="fr-FR" sz="2400" dirty="0" smtClean="0"/>
              <a:t>(x, y, o1, c2, t3, t4, t5, t6, o7, o8, d9, d10) = </a:t>
            </a:r>
          </a:p>
          <a:p>
            <a:pPr>
              <a:buNone/>
            </a:pPr>
            <a:r>
              <a:rPr lang="fr-FR" sz="2400" dirty="0" smtClean="0"/>
              <a:t>  _ &lt;: (</a:t>
            </a:r>
            <a:r>
              <a:rPr lang="fr-FR" sz="2400" dirty="0" err="1" smtClean="0"/>
              <a:t>opening_line</a:t>
            </a:r>
            <a:r>
              <a:rPr lang="fr-FR" sz="2400" dirty="0" smtClean="0"/>
              <a:t>(x, y, o1) , </a:t>
            </a:r>
            <a:r>
              <a:rPr lang="fr-FR" sz="2400" dirty="0" err="1" smtClean="0"/>
              <a:t>closing_line</a:t>
            </a:r>
            <a:r>
              <a:rPr lang="fr-FR" sz="2400" dirty="0" smtClean="0"/>
              <a:t>(x, y, c2) : </a:t>
            </a:r>
          </a:p>
          <a:p>
            <a:pPr>
              <a:buNone/>
            </a:pPr>
            <a:r>
              <a:rPr lang="fr-FR" sz="2400" dirty="0" smtClean="0"/>
              <a:t>  </a:t>
            </a:r>
            <a:r>
              <a:rPr lang="fr-FR" sz="2400" dirty="0" err="1" smtClean="0"/>
              <a:t>threshold</a:t>
            </a:r>
            <a:r>
              <a:rPr lang="fr-FR" sz="2400" dirty="0" smtClean="0"/>
              <a:t>(x, t3, t4) , </a:t>
            </a:r>
            <a:r>
              <a:rPr lang="fr-FR" sz="2400" dirty="0" err="1" smtClean="0"/>
              <a:t>threshold</a:t>
            </a:r>
            <a:r>
              <a:rPr lang="fr-FR" sz="2400" dirty="0" smtClean="0"/>
              <a:t>(x, t5, t6) : and : </a:t>
            </a:r>
          </a:p>
          <a:p>
            <a:pPr>
              <a:buNone/>
            </a:pPr>
            <a:r>
              <a:rPr lang="fr-FR" sz="2400" dirty="0" smtClean="0"/>
              <a:t>  </a:t>
            </a:r>
            <a:r>
              <a:rPr lang="fr-FR" sz="2400" dirty="0" err="1" smtClean="0"/>
              <a:t>mask_adjusting</a:t>
            </a:r>
            <a:r>
              <a:rPr lang="fr-FR" sz="2400" dirty="0" smtClean="0"/>
              <a:t>(x, y, o7, o8, d9, d10)) , _ : and;</a:t>
            </a:r>
          </a:p>
          <a:p>
            <a:pPr>
              <a:buNone/>
            </a:pPr>
            <a:endParaRPr lang="fr-FR" sz="1200" dirty="0" smtClean="0"/>
          </a:p>
          <a:p>
            <a:pPr>
              <a:buNone/>
            </a:pPr>
            <a:r>
              <a:rPr lang="fr-FR" sz="2400" dirty="0" err="1" smtClean="0"/>
              <a:t>mask_adjusting</a:t>
            </a:r>
            <a:r>
              <a:rPr lang="fr-FR" sz="2400" dirty="0" smtClean="0"/>
              <a:t>(x, y, o7, o8, d9, d10) = </a:t>
            </a:r>
          </a:p>
          <a:p>
            <a:pPr>
              <a:buNone/>
            </a:pPr>
            <a:r>
              <a:rPr lang="fr-FR" sz="2400" dirty="0" smtClean="0"/>
              <a:t>  </a:t>
            </a:r>
            <a:r>
              <a:rPr lang="fr-FR" sz="2400" dirty="0" err="1" smtClean="0"/>
              <a:t>opening_column</a:t>
            </a:r>
            <a:r>
              <a:rPr lang="fr-FR" sz="2400" dirty="0" smtClean="0"/>
              <a:t>(x, y, o7) : </a:t>
            </a:r>
            <a:r>
              <a:rPr lang="fr-FR" sz="2400" dirty="0" err="1" smtClean="0"/>
              <a:t>opening_line</a:t>
            </a:r>
            <a:r>
              <a:rPr lang="fr-FR" sz="2400" dirty="0" smtClean="0"/>
              <a:t>(x, y, o8) : </a:t>
            </a:r>
          </a:p>
          <a:p>
            <a:pPr>
              <a:buNone/>
            </a:pPr>
            <a:r>
              <a:rPr lang="fr-FR" sz="2400" dirty="0" smtClean="0"/>
              <a:t>  </a:t>
            </a:r>
            <a:r>
              <a:rPr lang="fr-FR" sz="2400" dirty="0" err="1" smtClean="0"/>
              <a:t>dilations_square</a:t>
            </a:r>
            <a:r>
              <a:rPr lang="fr-FR" sz="2400" dirty="0" smtClean="0"/>
              <a:t>(x, y, d9) : </a:t>
            </a:r>
            <a:r>
              <a:rPr lang="fr-FR" sz="2400" dirty="0" err="1" smtClean="0"/>
              <a:t>dilations_line</a:t>
            </a:r>
            <a:r>
              <a:rPr lang="fr-FR" sz="2400" dirty="0" smtClean="0"/>
              <a:t>(x, y, d10);</a:t>
            </a:r>
            <a:endParaRPr lang="fr-FR" sz="2400" dirty="0"/>
          </a:p>
        </p:txBody>
      </p:sp>
      <p:pic>
        <p:nvPicPr>
          <p:cNvPr id="4" name="Image 3" descr="licenseplat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96875" y="5069918"/>
            <a:ext cx="8289925" cy="1663742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805-E715-594B-B72E-A106DB7A3145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Somme de 4 sinus normalisée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805-E715-594B-B72E-A106DB7A3145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7" name="Image 6" descr="process-sinsu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97296" y="1417638"/>
            <a:ext cx="7512711" cy="5243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erosions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726" b="-18"/>
              <a:stretch>
                <a:fillRect/>
              </a:stretch>
            </p:blipFill>
          </mc:Choice>
          <mc:Fallback>
            <p:blipFill>
              <a:blip r:embed="rId3"/>
              <a:srcRect t="726" b="-18"/>
              <a:stretch>
                <a:fillRect/>
              </a:stretch>
            </p:blipFill>
          </mc:Fallback>
        </mc:AlternateContent>
        <p:spPr>
          <a:xfrm>
            <a:off x="457201" y="3427760"/>
            <a:ext cx="8229600" cy="3287171"/>
          </a:xfrm>
        </p:spPr>
      </p:pic>
      <p:sp>
        <p:nvSpPr>
          <p:cNvPr id="5" name="ZoneTexte 4"/>
          <p:cNvSpPr txBox="1"/>
          <p:nvPr/>
        </p:nvSpPr>
        <p:spPr>
          <a:xfrm>
            <a:off x="457200" y="446037"/>
            <a:ext cx="8229601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457200"/>
            <a:r>
              <a:rPr lang="fr-FR" sz="2200" dirty="0" err="1" smtClean="0"/>
              <a:t>erosions_line</a:t>
            </a:r>
            <a:r>
              <a:rPr lang="fr-FR" sz="2200" dirty="0" smtClean="0"/>
              <a:t>(x, y, </a:t>
            </a:r>
            <a:r>
              <a:rPr lang="fr-FR" sz="2200" dirty="0" err="1" smtClean="0"/>
              <a:t>iter</a:t>
            </a:r>
            <a:r>
              <a:rPr lang="fr-FR" sz="2200" dirty="0" smtClean="0"/>
              <a:t>) = _ : (</a:t>
            </a:r>
            <a:r>
              <a:rPr lang="fr-FR" sz="2200" dirty="0" err="1" smtClean="0"/>
              <a:t>iter</a:t>
            </a:r>
            <a:r>
              <a:rPr lang="fr-FR" sz="2200" dirty="0" smtClean="0"/>
              <a:t>, ((cross : ((0, 1 : </a:t>
            </a:r>
            <a:r>
              <a:rPr lang="fr-FR" sz="2200" dirty="0" err="1" smtClean="0"/>
              <a:t>prefix</a:t>
            </a:r>
            <a:r>
              <a:rPr lang="fr-FR" sz="2200" dirty="0" smtClean="0"/>
              <a:t>), _, _ : select2) : </a:t>
            </a:r>
            <a:r>
              <a:rPr lang="fr-FR" sz="2200" dirty="0" err="1" smtClean="0"/>
              <a:t>erosion_line</a:t>
            </a:r>
            <a:r>
              <a:rPr lang="fr-FR" sz="2200" dirty="0" smtClean="0"/>
              <a:t>(x, y))~_), (</a:t>
            </a:r>
            <a:r>
              <a:rPr lang="fr-FR" sz="2200" dirty="0" err="1" smtClean="0"/>
              <a:t>iter</a:t>
            </a:r>
            <a:r>
              <a:rPr lang="fr-FR" sz="2200" dirty="0" smtClean="0"/>
              <a:t> - 1)) : </a:t>
            </a:r>
            <a:r>
              <a:rPr lang="fr-FR" sz="2200" dirty="0" err="1" smtClean="0"/>
              <a:t>rdtable</a:t>
            </a:r>
            <a:r>
              <a:rPr lang="fr-FR" sz="2200" dirty="0" smtClean="0"/>
              <a:t>;</a:t>
            </a:r>
          </a:p>
          <a:p>
            <a:pPr marL="360000" indent="-457200"/>
            <a:endParaRPr lang="fr-FR" sz="2200" dirty="0" smtClean="0"/>
          </a:p>
          <a:p>
            <a:pPr marL="360000" indent="-457200"/>
            <a:r>
              <a:rPr lang="fr-FR" sz="2200" dirty="0" err="1" smtClean="0"/>
              <a:t>erosion_line</a:t>
            </a:r>
            <a:r>
              <a:rPr lang="fr-FR" sz="2200" dirty="0" smtClean="0"/>
              <a:t>(x, y) = </a:t>
            </a:r>
            <a:r>
              <a:rPr lang="fr-FR" sz="2200" dirty="0" err="1" smtClean="0">
                <a:solidFill>
                  <a:srgbClr val="FF0000"/>
                </a:solidFill>
              </a:rPr>
              <a:t>serialize</a:t>
            </a:r>
            <a:r>
              <a:rPr lang="fr-FR" sz="2200" dirty="0" smtClean="0">
                <a:solidFill>
                  <a:srgbClr val="FF0000"/>
                </a:solidFill>
              </a:rPr>
              <a:t> </a:t>
            </a:r>
            <a:r>
              <a:rPr lang="fr-FR" sz="2200" dirty="0" smtClean="0"/>
              <a:t>: </a:t>
            </a:r>
            <a:r>
              <a:rPr lang="fr-FR" sz="2200" dirty="0" err="1" smtClean="0"/>
              <a:t>eroding</a:t>
            </a:r>
            <a:r>
              <a:rPr lang="fr-FR" sz="2200" dirty="0" smtClean="0"/>
              <a:t>(x) : </a:t>
            </a:r>
            <a:r>
              <a:rPr lang="fr-FR" sz="2200" dirty="0" err="1" smtClean="0">
                <a:solidFill>
                  <a:srgbClr val="FF0000"/>
                </a:solidFill>
              </a:rPr>
              <a:t>vectorize</a:t>
            </a:r>
            <a:r>
              <a:rPr lang="fr-FR" sz="2200" dirty="0" smtClean="0"/>
              <a:t>(y); </a:t>
            </a:r>
            <a:r>
              <a:rPr lang="fr-FR" sz="2200" dirty="0" smtClean="0">
                <a:solidFill>
                  <a:srgbClr val="7F7F7F"/>
                </a:solidFill>
              </a:rPr>
              <a:t>// </a:t>
            </a:r>
            <a:r>
              <a:rPr lang="fr-FR" sz="2200" dirty="0" err="1" smtClean="0">
                <a:solidFill>
                  <a:srgbClr val="7F7F7F"/>
                </a:solidFill>
              </a:rPr>
              <a:t>matrix</a:t>
            </a:r>
            <a:r>
              <a:rPr lang="fr-FR" sz="2200" dirty="0" smtClean="0">
                <a:solidFill>
                  <a:srgbClr val="7F7F7F"/>
                </a:solidFill>
              </a:rPr>
              <a:t> </a:t>
            </a:r>
            <a:r>
              <a:rPr lang="fr-FR" sz="2200" dirty="0" err="1" smtClean="0">
                <a:solidFill>
                  <a:srgbClr val="7F7F7F"/>
                </a:solidFill>
              </a:rPr>
              <a:t>io</a:t>
            </a:r>
            <a:endParaRPr lang="fr-FR" sz="2200" dirty="0" smtClean="0">
              <a:solidFill>
                <a:srgbClr val="7F7F7F"/>
              </a:solidFill>
            </a:endParaRPr>
          </a:p>
          <a:p>
            <a:pPr marL="360000" indent="-457200"/>
            <a:endParaRPr lang="fr-FR" sz="2200" dirty="0" smtClean="0"/>
          </a:p>
          <a:p>
            <a:pPr marL="360000" indent="-457200"/>
            <a:r>
              <a:rPr lang="fr-FR" sz="2200" dirty="0" err="1" smtClean="0"/>
              <a:t>eroding</a:t>
            </a:r>
            <a:r>
              <a:rPr lang="fr-FR" sz="2200" dirty="0" smtClean="0"/>
              <a:t>(n) = </a:t>
            </a:r>
            <a:r>
              <a:rPr lang="fr-FR" sz="2200" dirty="0" err="1" smtClean="0"/>
              <a:t>strel_shift_erosion</a:t>
            </a:r>
            <a:r>
              <a:rPr lang="fr-FR" sz="2200" dirty="0" smtClean="0"/>
              <a:t>, _, </a:t>
            </a:r>
            <a:r>
              <a:rPr lang="fr-FR" sz="2200" dirty="0" err="1" smtClean="0"/>
              <a:t>strel_shift_erosion</a:t>
            </a:r>
            <a:r>
              <a:rPr lang="fr-FR" sz="2200" dirty="0" smtClean="0"/>
              <a:t> : #, _ : # : </a:t>
            </a:r>
            <a:r>
              <a:rPr lang="fr-FR" sz="2200" dirty="0" err="1" smtClean="0"/>
              <a:t>spray_by_three</a:t>
            </a:r>
            <a:r>
              <a:rPr lang="fr-FR" sz="2200" dirty="0" smtClean="0"/>
              <a:t>(n) : </a:t>
            </a:r>
            <a:r>
              <a:rPr lang="fr-FR" sz="2200" dirty="0" err="1" smtClean="0"/>
              <a:t>tri_mins</a:t>
            </a:r>
            <a:r>
              <a:rPr lang="fr-FR" sz="2200" dirty="0" smtClean="0"/>
              <a:t>(n) : </a:t>
            </a:r>
            <a:r>
              <a:rPr lang="fr-FR" sz="2200" dirty="0" err="1" smtClean="0"/>
              <a:t>nconcat</a:t>
            </a:r>
            <a:r>
              <a:rPr lang="fr-FR" sz="2200" dirty="0" smtClean="0"/>
              <a:t>(n); </a:t>
            </a:r>
            <a:r>
              <a:rPr lang="fr-FR" sz="2200" dirty="0" smtClean="0">
                <a:solidFill>
                  <a:srgbClr val="7F7F7F"/>
                </a:solidFill>
              </a:rPr>
              <a:t>// </a:t>
            </a:r>
            <a:r>
              <a:rPr lang="fr-FR" sz="2200" dirty="0" err="1" smtClean="0">
                <a:solidFill>
                  <a:srgbClr val="7F7F7F"/>
                </a:solidFill>
              </a:rPr>
              <a:t>vector</a:t>
            </a:r>
            <a:r>
              <a:rPr lang="fr-FR" sz="2200" dirty="0" smtClean="0">
                <a:solidFill>
                  <a:srgbClr val="7F7F7F"/>
                </a:solidFill>
              </a:rPr>
              <a:t> </a:t>
            </a:r>
            <a:r>
              <a:rPr lang="fr-FR" sz="2200" dirty="0" err="1" smtClean="0">
                <a:solidFill>
                  <a:srgbClr val="7F7F7F"/>
                </a:solidFill>
              </a:rPr>
              <a:t>io</a:t>
            </a:r>
            <a:endParaRPr lang="fr-FR" sz="2200" dirty="0" smtClean="0">
              <a:solidFill>
                <a:srgbClr val="7F7F7F"/>
              </a:solidFill>
            </a:endParaRPr>
          </a:p>
          <a:p>
            <a:pPr marL="360000" indent="-457200"/>
            <a:endParaRPr lang="fr-FR" sz="22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805-E715-594B-B72E-A106DB7A3145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31282"/>
            <a:ext cx="8229600" cy="612871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fr-FR" dirty="0" smtClean="0"/>
              <a:t>OVERVIEW</a:t>
            </a:r>
          </a:p>
          <a:p>
            <a:pPr>
              <a:buNone/>
            </a:pPr>
            <a:r>
              <a:rPr lang="fr-FR" dirty="0" smtClean="0"/>
              <a:t>========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Faustine </a:t>
            </a:r>
            <a:r>
              <a:rPr lang="fr-FR" dirty="0" err="1" smtClean="0"/>
              <a:t>is</a:t>
            </a:r>
            <a:r>
              <a:rPr lang="fr-FR" dirty="0" smtClean="0"/>
              <a:t> an </a:t>
            </a:r>
            <a:r>
              <a:rPr lang="fr-FR" dirty="0" err="1" smtClean="0"/>
              <a:t>interpreter</a:t>
            </a:r>
            <a:r>
              <a:rPr lang="fr-FR" dirty="0" smtClean="0"/>
              <a:t> for </a:t>
            </a:r>
            <a:r>
              <a:rPr lang="fr-FR" dirty="0" err="1" smtClean="0"/>
              <a:t>multi-rate</a:t>
            </a:r>
            <a:r>
              <a:rPr lang="fr-FR" dirty="0" smtClean="0"/>
              <a:t> FAUST programs, </a:t>
            </a:r>
            <a:r>
              <a:rPr lang="fr-FR" dirty="0" err="1" smtClean="0"/>
              <a:t>written</a:t>
            </a:r>
            <a:r>
              <a:rPr lang="fr-FR" dirty="0" smtClean="0"/>
              <a:t> in </a:t>
            </a:r>
            <a:r>
              <a:rPr lang="fr-FR" dirty="0" err="1" smtClean="0"/>
              <a:t>OCaml</a:t>
            </a:r>
            <a:r>
              <a:rPr lang="fr-FR" dirty="0" smtClean="0"/>
              <a:t>,</a:t>
            </a:r>
          </a:p>
          <a:p>
            <a:pPr>
              <a:buNone/>
            </a:pPr>
            <a:r>
              <a:rPr lang="fr-FR" dirty="0" err="1" smtClean="0"/>
              <a:t>at</a:t>
            </a:r>
            <a:r>
              <a:rPr lang="fr-FR" dirty="0" smtClean="0"/>
              <a:t> CRI of MINES </a:t>
            </a:r>
            <a:r>
              <a:rPr lang="fr-FR" dirty="0" err="1" smtClean="0"/>
              <a:t>ParisTech</a:t>
            </a:r>
            <a:r>
              <a:rPr lang="fr-FR" dirty="0" smtClean="0"/>
              <a:t>, and </a:t>
            </a:r>
            <a:r>
              <a:rPr lang="fr-FR" dirty="0" err="1" smtClean="0"/>
              <a:t>covered</a:t>
            </a:r>
            <a:r>
              <a:rPr lang="fr-FR" dirty="0" smtClean="0"/>
              <a:t> by the GNU Public License V3 (</a:t>
            </a:r>
            <a:r>
              <a:rPr lang="fr-FR" dirty="0" err="1" smtClean="0"/>
              <a:t>see</a:t>
            </a:r>
            <a:endParaRPr lang="fr-FR" dirty="0" smtClean="0"/>
          </a:p>
          <a:p>
            <a:pPr>
              <a:buNone/>
            </a:pPr>
            <a:r>
              <a:rPr lang="fr-FR" dirty="0" err="1" smtClean="0"/>
              <a:t>LICENSE.txt</a:t>
            </a:r>
            <a:r>
              <a:rPr lang="fr-FR" dirty="0" smtClean="0"/>
              <a:t>).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FAUST (</a:t>
            </a:r>
            <a:r>
              <a:rPr lang="fr-FR" dirty="0" err="1" smtClean="0"/>
              <a:t>Functional</a:t>
            </a:r>
            <a:r>
              <a:rPr lang="fr-FR" dirty="0" smtClean="0"/>
              <a:t> Audio Stream)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functional</a:t>
            </a:r>
            <a:r>
              <a:rPr lang="fr-FR" dirty="0" smtClean="0"/>
              <a:t> </a:t>
            </a:r>
            <a:r>
              <a:rPr lang="fr-FR" dirty="0" err="1" smtClean="0"/>
              <a:t>programming</a:t>
            </a:r>
            <a:r>
              <a:rPr lang="fr-FR" dirty="0" smtClean="0"/>
              <a:t> </a:t>
            </a:r>
            <a:r>
              <a:rPr lang="fr-FR" dirty="0" err="1" smtClean="0"/>
              <a:t>language</a:t>
            </a:r>
            <a:endParaRPr lang="fr-FR" dirty="0" smtClean="0"/>
          </a:p>
          <a:p>
            <a:pPr>
              <a:buNone/>
            </a:pPr>
            <a:r>
              <a:rPr lang="fr-FR" dirty="0" err="1" smtClean="0"/>
              <a:t>specifically</a:t>
            </a:r>
            <a:r>
              <a:rPr lang="fr-FR" dirty="0" smtClean="0"/>
              <a:t> </a:t>
            </a:r>
            <a:r>
              <a:rPr lang="fr-FR" dirty="0" err="1" smtClean="0"/>
              <a:t>designed</a:t>
            </a:r>
            <a:r>
              <a:rPr lang="fr-FR" dirty="0" smtClean="0"/>
              <a:t> for </a:t>
            </a:r>
            <a:r>
              <a:rPr lang="fr-FR" dirty="0" err="1" smtClean="0"/>
              <a:t>real-time</a:t>
            </a:r>
            <a:r>
              <a:rPr lang="fr-FR" dirty="0" smtClean="0"/>
              <a:t> signal </a:t>
            </a:r>
            <a:r>
              <a:rPr lang="fr-FR" dirty="0" err="1" smtClean="0"/>
              <a:t>processing</a:t>
            </a:r>
            <a:r>
              <a:rPr lang="fr-FR" dirty="0" smtClean="0"/>
              <a:t> and</a:t>
            </a:r>
          </a:p>
          <a:p>
            <a:pPr>
              <a:buNone/>
            </a:pPr>
            <a:r>
              <a:rPr lang="fr-FR" dirty="0" err="1" smtClean="0"/>
              <a:t>synthesis</a:t>
            </a:r>
            <a:r>
              <a:rPr lang="fr-FR" dirty="0" smtClean="0"/>
              <a:t>. It </a:t>
            </a:r>
            <a:r>
              <a:rPr lang="fr-FR" dirty="0" err="1" smtClean="0"/>
              <a:t>targets</a:t>
            </a:r>
            <a:r>
              <a:rPr lang="fr-FR" dirty="0" smtClean="0"/>
              <a:t> </a:t>
            </a:r>
            <a:r>
              <a:rPr lang="fr-FR" dirty="0" err="1" smtClean="0"/>
              <a:t>high-performance</a:t>
            </a:r>
            <a:r>
              <a:rPr lang="fr-FR" dirty="0" smtClean="0"/>
              <a:t> signal </a:t>
            </a:r>
            <a:r>
              <a:rPr lang="fr-FR" dirty="0" err="1" smtClean="0"/>
              <a:t>processing</a:t>
            </a:r>
            <a:r>
              <a:rPr lang="fr-FR" dirty="0" smtClean="0"/>
              <a:t> applications</a:t>
            </a:r>
          </a:p>
          <a:p>
            <a:pPr>
              <a:buNone/>
            </a:pPr>
            <a:r>
              <a:rPr lang="fr-FR" dirty="0" smtClean="0"/>
              <a:t>and audio plug-ins for a </a:t>
            </a:r>
            <a:r>
              <a:rPr lang="fr-FR" dirty="0" err="1" smtClean="0"/>
              <a:t>variety</a:t>
            </a:r>
            <a:r>
              <a:rPr lang="fr-FR" dirty="0" smtClean="0"/>
              <a:t> of </a:t>
            </a:r>
            <a:r>
              <a:rPr lang="fr-FR" dirty="0" err="1" smtClean="0"/>
              <a:t>platforms</a:t>
            </a:r>
            <a:r>
              <a:rPr lang="fr-FR" dirty="0" smtClean="0"/>
              <a:t> and</a:t>
            </a:r>
          </a:p>
          <a:p>
            <a:pPr>
              <a:buNone/>
            </a:pPr>
            <a:r>
              <a:rPr lang="fr-FR" dirty="0" smtClean="0"/>
              <a:t>standards. &lt;http://</a:t>
            </a:r>
            <a:r>
              <a:rPr lang="fr-FR" dirty="0" err="1" smtClean="0"/>
              <a:t>faust.grame.fr</a:t>
            </a:r>
            <a:r>
              <a:rPr lang="fr-FR" dirty="0" smtClean="0"/>
              <a:t>&gt;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Faustine </a:t>
            </a:r>
            <a:r>
              <a:rPr lang="fr-FR" dirty="0" err="1" smtClean="0"/>
              <a:t>provides</a:t>
            </a:r>
            <a:r>
              <a:rPr lang="fr-FR" dirty="0" smtClean="0"/>
              <a:t> support for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vector</a:t>
            </a:r>
            <a:r>
              <a:rPr lang="fr-FR" dirty="0" smtClean="0"/>
              <a:t> </a:t>
            </a:r>
            <a:r>
              <a:rPr lang="fr-FR" dirty="0" err="1" smtClean="0"/>
              <a:t>features</a:t>
            </a:r>
            <a:r>
              <a:rPr lang="fr-FR" dirty="0" smtClean="0"/>
              <a:t> </a:t>
            </a:r>
            <a:r>
              <a:rPr lang="fr-FR" dirty="0" err="1" smtClean="0"/>
              <a:t>presented</a:t>
            </a:r>
            <a:r>
              <a:rPr lang="fr-FR" dirty="0" smtClean="0"/>
              <a:t> in the</a:t>
            </a:r>
          </a:p>
          <a:p>
            <a:pPr>
              <a:buNone/>
            </a:pPr>
            <a:r>
              <a:rPr lang="fr-FR" dirty="0" err="1" smtClean="0"/>
              <a:t>paper</a:t>
            </a:r>
            <a:r>
              <a:rPr lang="fr-FR" dirty="0" smtClean="0"/>
              <a:t> "</a:t>
            </a:r>
            <a:r>
              <a:rPr lang="fr-FR" dirty="0" err="1" smtClean="0"/>
              <a:t>Semantics</a:t>
            </a:r>
            <a:r>
              <a:rPr lang="fr-FR" dirty="0" smtClean="0"/>
              <a:t> for </a:t>
            </a:r>
            <a:r>
              <a:rPr lang="fr-FR" dirty="0" err="1" smtClean="0"/>
              <a:t>Multirate</a:t>
            </a:r>
            <a:r>
              <a:rPr lang="fr-FR" dirty="0" smtClean="0"/>
              <a:t> Faust", </a:t>
            </a:r>
            <a:r>
              <a:rPr lang="fr-FR" dirty="0" err="1" smtClean="0"/>
              <a:t>written</a:t>
            </a:r>
            <a:r>
              <a:rPr lang="fr-FR" dirty="0" smtClean="0"/>
              <a:t> by Pierre </a:t>
            </a:r>
            <a:r>
              <a:rPr lang="fr-FR" dirty="0" err="1" smtClean="0"/>
              <a:t>Jouvelot</a:t>
            </a:r>
            <a:r>
              <a:rPr lang="fr-FR" dirty="0" smtClean="0"/>
              <a:t> and</a:t>
            </a:r>
          </a:p>
          <a:p>
            <a:pPr>
              <a:buNone/>
            </a:pPr>
            <a:r>
              <a:rPr lang="fr-FR" dirty="0" smtClean="0"/>
              <a:t>Yann </a:t>
            </a:r>
            <a:r>
              <a:rPr lang="fr-FR" dirty="0" err="1" smtClean="0"/>
              <a:t>Orlarey</a:t>
            </a:r>
            <a:r>
              <a:rPr lang="fr-FR" dirty="0" smtClean="0"/>
              <a:t>, 2009: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- </a:t>
            </a:r>
            <a:r>
              <a:rPr lang="fr-FR" dirty="0" err="1" smtClean="0"/>
              <a:t>vectorize</a:t>
            </a:r>
            <a:r>
              <a:rPr lang="fr-FR" dirty="0" smtClean="0"/>
              <a:t> </a:t>
            </a:r>
          </a:p>
          <a:p>
            <a:pPr>
              <a:buNone/>
            </a:pPr>
            <a:r>
              <a:rPr lang="fr-FR" dirty="0" smtClean="0"/>
              <a:t>- </a:t>
            </a:r>
            <a:r>
              <a:rPr lang="fr-FR" dirty="0" err="1" smtClean="0"/>
              <a:t>serialize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- [ ] (</a:t>
            </a:r>
            <a:r>
              <a:rPr lang="fr-FR" dirty="0" err="1" smtClean="0"/>
              <a:t>pick</a:t>
            </a:r>
            <a:r>
              <a:rPr lang="fr-FR" dirty="0" smtClean="0"/>
              <a:t> an </a:t>
            </a:r>
            <a:r>
              <a:rPr lang="fr-FR" dirty="0" err="1" smtClean="0"/>
              <a:t>element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a </a:t>
            </a:r>
            <a:r>
              <a:rPr lang="fr-FR" dirty="0" err="1" smtClean="0"/>
              <a:t>vector</a:t>
            </a:r>
            <a:r>
              <a:rPr lang="fr-FR" dirty="0" smtClean="0"/>
              <a:t>)</a:t>
            </a:r>
          </a:p>
          <a:p>
            <a:pPr>
              <a:buNone/>
            </a:pPr>
            <a:r>
              <a:rPr lang="fr-FR" dirty="0" smtClean="0"/>
              <a:t>- # (</a:t>
            </a:r>
            <a:r>
              <a:rPr lang="fr-FR" dirty="0" err="1" smtClean="0"/>
              <a:t>concatenate</a:t>
            </a:r>
            <a:r>
              <a:rPr lang="fr-FR" dirty="0" smtClean="0"/>
              <a:t>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vectors</a:t>
            </a:r>
            <a:r>
              <a:rPr lang="fr-FR" dirty="0" smtClean="0"/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805-E715-594B-B72E-A106DB7A3145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31282"/>
            <a:ext cx="8229600" cy="612871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1700" dirty="0" smtClean="0">
                <a:latin typeface="Courier"/>
                <a:cs typeface="Courier"/>
              </a:rPr>
              <a:t>CONTENTS</a:t>
            </a:r>
          </a:p>
          <a:p>
            <a:pPr>
              <a:buNone/>
            </a:pPr>
            <a:r>
              <a:rPr lang="fr-FR" sz="1700" dirty="0" err="1" smtClean="0">
                <a:latin typeface="Courier"/>
                <a:cs typeface="Courier"/>
              </a:rPr>
              <a:t>--------</a:t>
            </a:r>
            <a:endParaRPr lang="fr-FR" sz="1700" dirty="0" smtClean="0">
              <a:latin typeface="Courier"/>
              <a:cs typeface="Courier"/>
            </a:endParaRPr>
          </a:p>
          <a:p>
            <a:pPr>
              <a:buNone/>
            </a:pPr>
            <a:endParaRPr lang="fr-FR" sz="17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fr-FR" sz="1700" dirty="0" smtClean="0">
                <a:latin typeface="Courier"/>
                <a:cs typeface="Courier"/>
              </a:rPr>
              <a:t>  benchmarks/       benchmark </a:t>
            </a:r>
            <a:r>
              <a:rPr lang="fr-FR" sz="1700" dirty="0" err="1" smtClean="0">
                <a:latin typeface="Courier"/>
                <a:cs typeface="Courier"/>
              </a:rPr>
              <a:t>result</a:t>
            </a:r>
            <a:r>
              <a:rPr lang="fr-FR" sz="1700" dirty="0" smtClean="0">
                <a:latin typeface="Courier"/>
                <a:cs typeface="Courier"/>
              </a:rPr>
              <a:t> files</a:t>
            </a:r>
          </a:p>
          <a:p>
            <a:pPr>
              <a:buNone/>
            </a:pPr>
            <a:r>
              <a:rPr lang="fr-FR" sz="1700" dirty="0" smtClean="0">
                <a:latin typeface="Courier"/>
                <a:cs typeface="Courier"/>
              </a:rPr>
              <a:t>  </a:t>
            </a:r>
            <a:r>
              <a:rPr lang="fr-FR" sz="1700" dirty="0" err="1" smtClean="0">
                <a:latin typeface="Courier"/>
                <a:cs typeface="Courier"/>
              </a:rPr>
              <a:t>Changes.txt</a:t>
            </a:r>
            <a:r>
              <a:rPr lang="fr-FR" sz="1700" dirty="0" smtClean="0">
                <a:latin typeface="Courier"/>
                <a:cs typeface="Courier"/>
              </a:rPr>
              <a:t>       </a:t>
            </a:r>
            <a:r>
              <a:rPr lang="fr-FR" sz="1700" dirty="0" err="1" smtClean="0">
                <a:latin typeface="Courier"/>
                <a:cs typeface="Courier"/>
              </a:rPr>
              <a:t>what's</a:t>
            </a:r>
            <a:r>
              <a:rPr lang="fr-FR" sz="1700" dirty="0" smtClean="0">
                <a:latin typeface="Courier"/>
                <a:cs typeface="Courier"/>
              </a:rPr>
              <a:t> new </a:t>
            </a:r>
            <a:r>
              <a:rPr lang="fr-FR" sz="1700" dirty="0" err="1" smtClean="0">
                <a:latin typeface="Courier"/>
                <a:cs typeface="Courier"/>
              </a:rPr>
              <a:t>with</a:t>
            </a:r>
            <a:r>
              <a:rPr lang="fr-FR" sz="1700" dirty="0" smtClean="0">
                <a:latin typeface="Courier"/>
                <a:cs typeface="Courier"/>
              </a:rPr>
              <a:t> </a:t>
            </a:r>
            <a:r>
              <a:rPr lang="fr-FR" sz="1700" dirty="0" err="1" smtClean="0">
                <a:latin typeface="Courier"/>
                <a:cs typeface="Courier"/>
              </a:rPr>
              <a:t>each</a:t>
            </a:r>
            <a:r>
              <a:rPr lang="fr-FR" sz="1700" dirty="0" smtClean="0">
                <a:latin typeface="Courier"/>
                <a:cs typeface="Courier"/>
              </a:rPr>
              <a:t> release</a:t>
            </a:r>
          </a:p>
          <a:p>
            <a:pPr>
              <a:buNone/>
            </a:pPr>
            <a:r>
              <a:rPr lang="fr-FR" sz="1700" dirty="0" smtClean="0">
                <a:latin typeface="Courier"/>
                <a:cs typeface="Courier"/>
              </a:rPr>
              <a:t>  configure         compilation configuration script</a:t>
            </a:r>
          </a:p>
          <a:p>
            <a:pPr>
              <a:buNone/>
            </a:pPr>
            <a:r>
              <a:rPr lang="fr-FR" sz="1700" dirty="0" smtClean="0">
                <a:latin typeface="Courier"/>
                <a:cs typeface="Courier"/>
              </a:rPr>
              <a:t>  </a:t>
            </a:r>
            <a:r>
              <a:rPr lang="fr-FR" sz="1700" dirty="0" err="1" smtClean="0">
                <a:latin typeface="Courier"/>
                <a:cs typeface="Courier"/>
              </a:rPr>
              <a:t>examples</a:t>
            </a:r>
            <a:r>
              <a:rPr lang="fr-FR" sz="1700" dirty="0" smtClean="0">
                <a:latin typeface="Courier"/>
                <a:cs typeface="Courier"/>
              </a:rPr>
              <a:t>/         </a:t>
            </a:r>
            <a:r>
              <a:rPr lang="fr-FR" sz="1700" dirty="0" err="1" smtClean="0">
                <a:latin typeface="Courier"/>
                <a:cs typeface="Courier"/>
              </a:rPr>
              <a:t>vector</a:t>
            </a:r>
            <a:r>
              <a:rPr lang="fr-FR" sz="1700" dirty="0" smtClean="0">
                <a:latin typeface="Courier"/>
                <a:cs typeface="Courier"/>
              </a:rPr>
              <a:t> </a:t>
            </a:r>
            <a:r>
              <a:rPr lang="fr-FR" sz="1700" dirty="0" err="1" smtClean="0">
                <a:latin typeface="Courier"/>
                <a:cs typeface="Courier"/>
              </a:rPr>
              <a:t>examples</a:t>
            </a:r>
            <a:r>
              <a:rPr lang="fr-FR" sz="1700" dirty="0" smtClean="0">
                <a:latin typeface="Courier"/>
                <a:cs typeface="Courier"/>
              </a:rPr>
              <a:t> (</a:t>
            </a:r>
            <a:r>
              <a:rPr lang="fr-FR" sz="1700" dirty="0" err="1" smtClean="0">
                <a:latin typeface="Courier"/>
                <a:cs typeface="Courier"/>
              </a:rPr>
              <a:t>fft</a:t>
            </a:r>
            <a:r>
              <a:rPr lang="fr-FR" sz="1700" dirty="0" smtClean="0">
                <a:latin typeface="Courier"/>
                <a:cs typeface="Courier"/>
              </a:rPr>
              <a:t>, image </a:t>
            </a:r>
            <a:r>
              <a:rPr lang="fr-FR" sz="1700" dirty="0" err="1" smtClean="0">
                <a:latin typeface="Courier"/>
                <a:cs typeface="Courier"/>
              </a:rPr>
              <a:t>processing</a:t>
            </a:r>
            <a:r>
              <a:rPr lang="fr-FR" sz="1700" dirty="0" smtClean="0">
                <a:latin typeface="Courier"/>
                <a:cs typeface="Courier"/>
              </a:rPr>
              <a:t>...)</a:t>
            </a:r>
          </a:p>
          <a:p>
            <a:pPr>
              <a:buNone/>
            </a:pPr>
            <a:r>
              <a:rPr lang="fr-FR" sz="1700" dirty="0" smtClean="0">
                <a:latin typeface="Courier"/>
                <a:cs typeface="Courier"/>
              </a:rPr>
              <a:t>  </a:t>
            </a:r>
            <a:r>
              <a:rPr lang="fr-FR" sz="1700" dirty="0" err="1" smtClean="0">
                <a:latin typeface="Courier"/>
                <a:cs typeface="Courier"/>
              </a:rPr>
              <a:t>INSTALL.txt</a:t>
            </a:r>
            <a:r>
              <a:rPr lang="fr-FR" sz="1700" dirty="0" smtClean="0">
                <a:latin typeface="Courier"/>
                <a:cs typeface="Courier"/>
              </a:rPr>
              <a:t>       Faustine installation instructions</a:t>
            </a:r>
          </a:p>
          <a:p>
            <a:pPr>
              <a:buNone/>
            </a:pPr>
            <a:r>
              <a:rPr lang="fr-FR" sz="1700" dirty="0" smtClean="0">
                <a:latin typeface="Courier"/>
                <a:cs typeface="Courier"/>
              </a:rPr>
              <a:t>  </a:t>
            </a:r>
            <a:r>
              <a:rPr lang="fr-FR" sz="1700" dirty="0" err="1" smtClean="0">
                <a:latin typeface="Courier"/>
                <a:cs typeface="Courier"/>
              </a:rPr>
              <a:t>interpreter</a:t>
            </a:r>
            <a:r>
              <a:rPr lang="fr-FR" sz="1700" dirty="0" smtClean="0">
                <a:latin typeface="Courier"/>
                <a:cs typeface="Courier"/>
              </a:rPr>
              <a:t>/      </a:t>
            </a:r>
            <a:r>
              <a:rPr lang="fr-FR" sz="1700" dirty="0" err="1" smtClean="0">
                <a:latin typeface="Courier"/>
                <a:cs typeface="Courier"/>
              </a:rPr>
              <a:t>Faustine's</a:t>
            </a:r>
            <a:r>
              <a:rPr lang="fr-FR" sz="1700" dirty="0" smtClean="0">
                <a:latin typeface="Courier"/>
                <a:cs typeface="Courier"/>
              </a:rPr>
              <a:t> </a:t>
            </a:r>
            <a:r>
              <a:rPr lang="fr-FR" sz="1700" dirty="0" err="1" smtClean="0">
                <a:latin typeface="Courier"/>
                <a:cs typeface="Courier"/>
              </a:rPr>
              <a:t>interpreter</a:t>
            </a:r>
            <a:r>
              <a:rPr lang="fr-FR" sz="1700" dirty="0" smtClean="0">
                <a:latin typeface="Courier"/>
                <a:cs typeface="Courier"/>
              </a:rPr>
              <a:t> source code</a:t>
            </a:r>
          </a:p>
          <a:p>
            <a:pPr>
              <a:buNone/>
            </a:pPr>
            <a:r>
              <a:rPr lang="fr-FR" sz="1700" dirty="0" smtClean="0">
                <a:latin typeface="Courier"/>
                <a:cs typeface="Courier"/>
              </a:rPr>
              <a:t>  lib/              </a:t>
            </a:r>
            <a:r>
              <a:rPr lang="fr-FR" sz="1700" dirty="0" err="1" smtClean="0">
                <a:latin typeface="Courier"/>
                <a:cs typeface="Courier"/>
              </a:rPr>
              <a:t>library</a:t>
            </a:r>
            <a:r>
              <a:rPr lang="fr-FR" sz="1700" dirty="0" smtClean="0">
                <a:latin typeface="Courier"/>
                <a:cs typeface="Courier"/>
              </a:rPr>
              <a:t> files in Faustine (</a:t>
            </a:r>
            <a:r>
              <a:rPr lang="fr-FR" sz="1700" dirty="0" err="1" smtClean="0">
                <a:latin typeface="Courier"/>
                <a:cs typeface="Courier"/>
              </a:rPr>
              <a:t>fft.lib</a:t>
            </a:r>
            <a:r>
              <a:rPr lang="fr-FR" sz="1700" dirty="0" smtClean="0">
                <a:latin typeface="Courier"/>
                <a:cs typeface="Courier"/>
              </a:rPr>
              <a:t>, </a:t>
            </a:r>
            <a:r>
              <a:rPr lang="fr-FR" sz="1700" dirty="0" err="1" smtClean="0">
                <a:latin typeface="Courier"/>
                <a:cs typeface="Courier"/>
              </a:rPr>
              <a:t>morpho.lib</a:t>
            </a:r>
            <a:r>
              <a:rPr lang="fr-FR" sz="1700" dirty="0" smtClean="0">
                <a:latin typeface="Courier"/>
                <a:cs typeface="Courier"/>
              </a:rPr>
              <a:t>...)</a:t>
            </a:r>
          </a:p>
          <a:p>
            <a:pPr>
              <a:buNone/>
            </a:pPr>
            <a:r>
              <a:rPr lang="fr-FR" sz="1700" dirty="0" smtClean="0">
                <a:latin typeface="Courier"/>
                <a:cs typeface="Courier"/>
              </a:rPr>
              <a:t>  </a:t>
            </a:r>
            <a:r>
              <a:rPr lang="fr-FR" sz="1700" dirty="0" err="1" smtClean="0">
                <a:latin typeface="Courier"/>
                <a:cs typeface="Courier"/>
              </a:rPr>
              <a:t>LICENSE.txt</a:t>
            </a:r>
            <a:r>
              <a:rPr lang="fr-FR" sz="1700" dirty="0" smtClean="0">
                <a:latin typeface="Courier"/>
                <a:cs typeface="Courier"/>
              </a:rPr>
              <a:t>       </a:t>
            </a:r>
            <a:r>
              <a:rPr lang="fr-FR" sz="1700" dirty="0" err="1" smtClean="0">
                <a:latin typeface="Courier"/>
                <a:cs typeface="Courier"/>
              </a:rPr>
              <a:t>license</a:t>
            </a:r>
            <a:r>
              <a:rPr lang="fr-FR" sz="1700" dirty="0" smtClean="0">
                <a:latin typeface="Courier"/>
                <a:cs typeface="Courier"/>
              </a:rPr>
              <a:t> and copyright notice</a:t>
            </a:r>
          </a:p>
          <a:p>
            <a:pPr>
              <a:buNone/>
            </a:pPr>
            <a:r>
              <a:rPr lang="fr-FR" sz="1700" dirty="0" smtClean="0">
                <a:latin typeface="Courier"/>
                <a:cs typeface="Courier"/>
              </a:rPr>
              <a:t>  </a:t>
            </a:r>
            <a:r>
              <a:rPr lang="fr-FR" sz="1700" dirty="0" err="1" smtClean="0">
                <a:latin typeface="Courier"/>
                <a:cs typeface="Courier"/>
              </a:rPr>
              <a:t>Makefile</a:t>
            </a:r>
            <a:r>
              <a:rPr lang="fr-FR" sz="1700" dirty="0" smtClean="0">
                <a:latin typeface="Courier"/>
                <a:cs typeface="Courier"/>
              </a:rPr>
              <a:t>          main </a:t>
            </a:r>
            <a:r>
              <a:rPr lang="fr-FR" sz="1700" dirty="0" err="1" smtClean="0">
                <a:latin typeface="Courier"/>
                <a:cs typeface="Courier"/>
              </a:rPr>
              <a:t>Makefile</a:t>
            </a:r>
            <a:r>
              <a:rPr lang="fr-FR" sz="1700" dirty="0" smtClean="0">
                <a:latin typeface="Courier"/>
                <a:cs typeface="Courier"/>
              </a:rPr>
              <a:t> to compile and </a:t>
            </a:r>
            <a:r>
              <a:rPr lang="fr-FR" sz="1700" dirty="0" err="1" smtClean="0">
                <a:latin typeface="Courier"/>
                <a:cs typeface="Courier"/>
              </a:rPr>
              <a:t>install</a:t>
            </a:r>
            <a:endParaRPr lang="fr-FR" sz="17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fr-FR" sz="1700" dirty="0" smtClean="0">
                <a:latin typeface="Courier"/>
                <a:cs typeface="Courier"/>
              </a:rPr>
              <a:t>  </a:t>
            </a:r>
            <a:r>
              <a:rPr lang="fr-FR" sz="1700" dirty="0" err="1" smtClean="0">
                <a:latin typeface="Courier"/>
                <a:cs typeface="Courier"/>
              </a:rPr>
              <a:t>README.txt</a:t>
            </a:r>
            <a:r>
              <a:rPr lang="fr-FR" sz="1700" dirty="0" smtClean="0">
                <a:latin typeface="Courier"/>
                <a:cs typeface="Courier"/>
              </a:rPr>
              <a:t>        </a:t>
            </a:r>
            <a:r>
              <a:rPr lang="fr-FR" sz="1700" dirty="0" err="1" smtClean="0">
                <a:latin typeface="Courier"/>
                <a:cs typeface="Courier"/>
              </a:rPr>
              <a:t>this</a:t>
            </a:r>
            <a:r>
              <a:rPr lang="fr-FR" sz="1700" dirty="0" smtClean="0">
                <a:latin typeface="Courier"/>
                <a:cs typeface="Courier"/>
              </a:rPr>
              <a:t> file</a:t>
            </a:r>
          </a:p>
          <a:p>
            <a:pPr>
              <a:buNone/>
            </a:pPr>
            <a:endParaRPr lang="fr-FR" sz="1700" dirty="0" smtClean="0">
              <a:latin typeface="Courier"/>
              <a:cs typeface="Courier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805-E715-594B-B72E-A106DB7A3145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31282"/>
            <a:ext cx="8229600" cy="612871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1700" dirty="0" err="1" smtClean="0">
                <a:latin typeface="Courier"/>
                <a:cs typeface="Courier"/>
              </a:rPr>
              <a:t>Installing</a:t>
            </a:r>
            <a:r>
              <a:rPr lang="fr-FR" sz="1700" dirty="0" smtClean="0">
                <a:latin typeface="Courier"/>
                <a:cs typeface="Courier"/>
              </a:rPr>
              <a:t> Faustine on a Unix machine</a:t>
            </a:r>
          </a:p>
          <a:p>
            <a:pPr>
              <a:buNone/>
            </a:pPr>
            <a:r>
              <a:rPr lang="fr-FR" sz="1700" dirty="0" smtClean="0">
                <a:latin typeface="Courier"/>
                <a:cs typeface="Courier"/>
              </a:rPr>
              <a:t>=====================================</a:t>
            </a:r>
          </a:p>
          <a:p>
            <a:pPr>
              <a:buNone/>
            </a:pPr>
            <a:endParaRPr lang="fr-FR" sz="1700" dirty="0" smtClean="0">
              <a:latin typeface="Courier"/>
              <a:cs typeface="Courier"/>
            </a:endParaRPr>
          </a:p>
          <a:p>
            <a:pPr>
              <a:buNone/>
            </a:pPr>
            <a:endParaRPr lang="fr-FR" sz="17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fr-FR" sz="1700" dirty="0" smtClean="0">
                <a:latin typeface="Courier"/>
                <a:cs typeface="Courier"/>
              </a:rPr>
              <a:t>PREREQUISITES</a:t>
            </a:r>
          </a:p>
          <a:p>
            <a:pPr>
              <a:buNone/>
            </a:pPr>
            <a:r>
              <a:rPr lang="fr-FR" sz="1700" dirty="0" err="1" smtClean="0">
                <a:latin typeface="Courier"/>
                <a:cs typeface="Courier"/>
              </a:rPr>
              <a:t>-------------</a:t>
            </a:r>
            <a:endParaRPr lang="fr-FR" sz="1700" dirty="0" smtClean="0">
              <a:latin typeface="Courier"/>
              <a:cs typeface="Courier"/>
            </a:endParaRPr>
          </a:p>
          <a:p>
            <a:pPr>
              <a:buNone/>
            </a:pPr>
            <a:endParaRPr lang="fr-FR" sz="17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fr-FR" sz="1700" dirty="0" smtClean="0">
                <a:latin typeface="Courier"/>
                <a:cs typeface="Courier"/>
              </a:rPr>
              <a:t>* </a:t>
            </a:r>
            <a:r>
              <a:rPr lang="fr-FR" sz="1700" dirty="0" err="1" smtClean="0">
                <a:latin typeface="Courier"/>
                <a:cs typeface="Courier"/>
              </a:rPr>
              <a:t>OCaml</a:t>
            </a:r>
            <a:r>
              <a:rPr lang="fr-FR" sz="1700" dirty="0" smtClean="0">
                <a:latin typeface="Courier"/>
                <a:cs typeface="Courier"/>
              </a:rPr>
              <a:t> </a:t>
            </a:r>
            <a:r>
              <a:rPr lang="fr-FR" sz="1700" dirty="0" err="1" smtClean="0">
                <a:latin typeface="Courier"/>
                <a:cs typeface="Courier"/>
              </a:rPr>
              <a:t>is</a:t>
            </a:r>
            <a:r>
              <a:rPr lang="fr-FR" sz="1700" dirty="0" smtClean="0">
                <a:latin typeface="Courier"/>
                <a:cs typeface="Courier"/>
              </a:rPr>
              <a:t> </a:t>
            </a:r>
            <a:r>
              <a:rPr lang="fr-FR" sz="1700" dirty="0" err="1" smtClean="0">
                <a:latin typeface="Courier"/>
                <a:cs typeface="Courier"/>
              </a:rPr>
              <a:t>needed</a:t>
            </a:r>
            <a:r>
              <a:rPr lang="fr-FR" sz="1700" dirty="0" smtClean="0">
                <a:latin typeface="Courier"/>
                <a:cs typeface="Courier"/>
              </a:rPr>
              <a:t> (</a:t>
            </a:r>
            <a:r>
              <a:rPr lang="fr-FR" sz="1700" dirty="0" err="1" smtClean="0">
                <a:latin typeface="Courier"/>
                <a:cs typeface="Courier"/>
              </a:rPr>
              <a:t>tested</a:t>
            </a:r>
            <a:r>
              <a:rPr lang="fr-FR" sz="1700" dirty="0" smtClean="0">
                <a:latin typeface="Courier"/>
                <a:cs typeface="Courier"/>
              </a:rPr>
              <a:t> versions: 3.12.1, 4.00.1).</a:t>
            </a:r>
          </a:p>
          <a:p>
            <a:pPr>
              <a:buNone/>
            </a:pPr>
            <a:r>
              <a:rPr lang="fr-FR" sz="1700" dirty="0" smtClean="0">
                <a:latin typeface="Courier"/>
                <a:cs typeface="Courier"/>
              </a:rPr>
              <a:t>* Faust </a:t>
            </a:r>
            <a:r>
              <a:rPr lang="fr-FR" sz="1700" dirty="0" err="1" smtClean="0">
                <a:latin typeface="Courier"/>
                <a:cs typeface="Courier"/>
              </a:rPr>
              <a:t>is</a:t>
            </a:r>
            <a:r>
              <a:rPr lang="fr-FR" sz="1700" dirty="0" smtClean="0">
                <a:latin typeface="Courier"/>
                <a:cs typeface="Courier"/>
              </a:rPr>
              <a:t> </a:t>
            </a:r>
            <a:r>
              <a:rPr lang="fr-FR" sz="1700" dirty="0" err="1" smtClean="0">
                <a:latin typeface="Courier"/>
                <a:cs typeface="Courier"/>
              </a:rPr>
              <a:t>needed</a:t>
            </a:r>
            <a:r>
              <a:rPr lang="fr-FR" sz="1700" dirty="0" smtClean="0">
                <a:latin typeface="Courier"/>
                <a:cs typeface="Courier"/>
              </a:rPr>
              <a:t> (</a:t>
            </a:r>
            <a:r>
              <a:rPr lang="fr-FR" sz="1700" dirty="0" err="1" smtClean="0">
                <a:latin typeface="Courier"/>
                <a:cs typeface="Courier"/>
              </a:rPr>
              <a:t>tested</a:t>
            </a:r>
            <a:r>
              <a:rPr lang="fr-FR" sz="1700" dirty="0" smtClean="0">
                <a:latin typeface="Courier"/>
                <a:cs typeface="Courier"/>
              </a:rPr>
              <a:t> version: 0.9.24).</a:t>
            </a:r>
          </a:p>
          <a:p>
            <a:pPr>
              <a:buNone/>
            </a:pPr>
            <a:r>
              <a:rPr lang="fr-FR" sz="1700" dirty="0" smtClean="0">
                <a:latin typeface="Courier"/>
                <a:cs typeface="Courier"/>
              </a:rPr>
              <a:t>* The GNU C compiler </a:t>
            </a:r>
            <a:r>
              <a:rPr lang="fr-FR" sz="1700" dirty="0" err="1" smtClean="0">
                <a:latin typeface="Courier"/>
                <a:cs typeface="Courier"/>
              </a:rPr>
              <a:t>gcc</a:t>
            </a:r>
            <a:r>
              <a:rPr lang="fr-FR" sz="1700" dirty="0" smtClean="0">
                <a:latin typeface="Courier"/>
                <a:cs typeface="Courier"/>
              </a:rPr>
              <a:t> </a:t>
            </a:r>
            <a:r>
              <a:rPr lang="fr-FR" sz="1700" dirty="0" err="1" smtClean="0">
                <a:latin typeface="Courier"/>
                <a:cs typeface="Courier"/>
              </a:rPr>
              <a:t>is</a:t>
            </a:r>
            <a:r>
              <a:rPr lang="fr-FR" sz="1700" dirty="0" smtClean="0">
                <a:latin typeface="Courier"/>
                <a:cs typeface="Courier"/>
              </a:rPr>
              <a:t> </a:t>
            </a:r>
            <a:r>
              <a:rPr lang="fr-FR" sz="1700" dirty="0" err="1" smtClean="0">
                <a:latin typeface="Courier"/>
                <a:cs typeface="Courier"/>
              </a:rPr>
              <a:t>recommended</a:t>
            </a:r>
            <a:r>
              <a:rPr lang="fr-FR" sz="1700" dirty="0" smtClean="0">
                <a:latin typeface="Courier"/>
                <a:cs typeface="Courier"/>
              </a:rPr>
              <a:t>.</a:t>
            </a:r>
          </a:p>
          <a:p>
            <a:pPr>
              <a:buNone/>
            </a:pPr>
            <a:r>
              <a:rPr lang="fr-FR" sz="1700" dirty="0" smtClean="0">
                <a:latin typeface="Courier"/>
                <a:cs typeface="Courier"/>
              </a:rPr>
              <a:t>* Standard </a:t>
            </a:r>
            <a:r>
              <a:rPr lang="fr-FR" sz="1700" dirty="0" err="1" smtClean="0">
                <a:latin typeface="Courier"/>
                <a:cs typeface="Courier"/>
              </a:rPr>
              <a:t>development</a:t>
            </a:r>
            <a:r>
              <a:rPr lang="fr-FR" sz="1700" dirty="0" smtClean="0">
                <a:latin typeface="Courier"/>
                <a:cs typeface="Courier"/>
              </a:rPr>
              <a:t> utilities are </a:t>
            </a:r>
            <a:r>
              <a:rPr lang="fr-FR" sz="1700" dirty="0" err="1" smtClean="0">
                <a:latin typeface="Courier"/>
                <a:cs typeface="Courier"/>
              </a:rPr>
              <a:t>required</a:t>
            </a:r>
            <a:r>
              <a:rPr lang="fr-FR" sz="1700" dirty="0" smtClean="0">
                <a:latin typeface="Courier"/>
                <a:cs typeface="Courier"/>
              </a:rPr>
              <a:t>, </a:t>
            </a:r>
            <a:r>
              <a:rPr lang="fr-FR" sz="1700" dirty="0" err="1" smtClean="0">
                <a:latin typeface="Courier"/>
                <a:cs typeface="Courier"/>
              </a:rPr>
              <a:t>such</a:t>
            </a:r>
            <a:r>
              <a:rPr lang="fr-FR" sz="1700" dirty="0" smtClean="0">
                <a:latin typeface="Courier"/>
                <a:cs typeface="Courier"/>
              </a:rPr>
              <a:t> as `</a:t>
            </a:r>
            <a:r>
              <a:rPr lang="fr-FR" sz="1700" dirty="0" err="1" smtClean="0">
                <a:latin typeface="Courier"/>
                <a:cs typeface="Courier"/>
              </a:rPr>
              <a:t>make</a:t>
            </a:r>
            <a:r>
              <a:rPr lang="fr-FR" sz="1700" dirty="0" smtClean="0">
                <a:latin typeface="Courier"/>
                <a:cs typeface="Courier"/>
              </a:rPr>
              <a:t>' (</a:t>
            </a:r>
            <a:r>
              <a:rPr lang="fr-FR" sz="1700" dirty="0" err="1" smtClean="0">
                <a:latin typeface="Courier"/>
                <a:cs typeface="Courier"/>
              </a:rPr>
              <a:t>install</a:t>
            </a:r>
            <a:r>
              <a:rPr lang="fr-FR" sz="1700" dirty="0" smtClean="0">
                <a:latin typeface="Courier"/>
                <a:cs typeface="Courier"/>
              </a:rPr>
              <a:t> </a:t>
            </a:r>
            <a:r>
              <a:rPr lang="fr-FR" sz="1700" dirty="0" err="1" smtClean="0">
                <a:latin typeface="Courier"/>
                <a:cs typeface="Courier"/>
              </a:rPr>
              <a:t>XCode</a:t>
            </a:r>
            <a:r>
              <a:rPr lang="fr-FR" sz="1700" dirty="0" smtClean="0">
                <a:latin typeface="Courier"/>
                <a:cs typeface="Courier"/>
              </a:rPr>
              <a:t> command line </a:t>
            </a:r>
            <a:r>
              <a:rPr lang="fr-FR" sz="1700" dirty="0" err="1" smtClean="0">
                <a:latin typeface="Courier"/>
                <a:cs typeface="Courier"/>
              </a:rPr>
              <a:t>tools</a:t>
            </a:r>
            <a:r>
              <a:rPr lang="fr-FR" sz="1700" dirty="0" smtClean="0">
                <a:latin typeface="Courier"/>
                <a:cs typeface="Courier"/>
              </a:rPr>
              <a:t> on Mac OS).</a:t>
            </a:r>
          </a:p>
          <a:p>
            <a:pPr>
              <a:buNone/>
            </a:pPr>
            <a:endParaRPr lang="fr-FR" sz="1700" dirty="0" smtClean="0">
              <a:latin typeface="Courier"/>
              <a:cs typeface="Courier"/>
            </a:endParaRPr>
          </a:p>
          <a:p>
            <a:pPr>
              <a:buNone/>
            </a:pPr>
            <a:endParaRPr lang="fr-FR" sz="17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fr-FR" sz="1700" dirty="0" smtClean="0">
                <a:latin typeface="Courier"/>
                <a:cs typeface="Courier"/>
              </a:rPr>
              <a:t>INSTALLATION INSTRUCTIONS</a:t>
            </a:r>
          </a:p>
          <a:p>
            <a:pPr>
              <a:buNone/>
            </a:pPr>
            <a:r>
              <a:rPr lang="fr-FR" sz="1700" dirty="0" err="1" smtClean="0">
                <a:latin typeface="Courier"/>
                <a:cs typeface="Courier"/>
              </a:rPr>
              <a:t>-------------------------</a:t>
            </a:r>
            <a:endParaRPr lang="fr-FR" sz="1700" dirty="0" smtClean="0">
              <a:latin typeface="Courier"/>
              <a:cs typeface="Courier"/>
            </a:endParaRPr>
          </a:p>
          <a:p>
            <a:pPr>
              <a:buNone/>
            </a:pPr>
            <a:endParaRPr lang="fr-FR" sz="17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fr-FR" sz="1700" dirty="0" smtClean="0">
                <a:latin typeface="Courier"/>
                <a:cs typeface="Courier"/>
              </a:rPr>
              <a:t>0- </a:t>
            </a:r>
            <a:r>
              <a:rPr lang="fr-FR" sz="1700" dirty="0" err="1" smtClean="0">
                <a:latin typeface="Courier"/>
                <a:cs typeface="Courier"/>
              </a:rPr>
              <a:t>Faustine's</a:t>
            </a:r>
            <a:r>
              <a:rPr lang="fr-FR" sz="1700" dirty="0" smtClean="0">
                <a:latin typeface="Courier"/>
                <a:cs typeface="Courier"/>
              </a:rPr>
              <a:t> git </a:t>
            </a:r>
            <a:r>
              <a:rPr lang="fr-FR" sz="1700" dirty="0" err="1" smtClean="0">
                <a:latin typeface="Courier"/>
                <a:cs typeface="Courier"/>
              </a:rPr>
              <a:t>repository</a:t>
            </a:r>
            <a:r>
              <a:rPr lang="fr-FR" sz="1700" dirty="0" smtClean="0">
                <a:latin typeface="Courier"/>
                <a:cs typeface="Courier"/>
              </a:rPr>
              <a:t> </a:t>
            </a:r>
            <a:r>
              <a:rPr lang="fr-FR" sz="1700" dirty="0" err="1" smtClean="0">
                <a:latin typeface="Courier"/>
                <a:cs typeface="Courier"/>
              </a:rPr>
              <a:t>can</a:t>
            </a:r>
            <a:r>
              <a:rPr lang="fr-FR" sz="1700" dirty="0" smtClean="0">
                <a:latin typeface="Courier"/>
                <a:cs typeface="Courier"/>
              </a:rPr>
              <a:t> </a:t>
            </a:r>
            <a:r>
              <a:rPr lang="fr-FR" sz="1700" dirty="0" err="1" smtClean="0">
                <a:latin typeface="Courier"/>
                <a:cs typeface="Courier"/>
              </a:rPr>
              <a:t>be</a:t>
            </a:r>
            <a:r>
              <a:rPr lang="fr-FR" sz="1700" dirty="0" smtClean="0">
                <a:latin typeface="Courier"/>
                <a:cs typeface="Courier"/>
              </a:rPr>
              <a:t> </a:t>
            </a:r>
            <a:r>
              <a:rPr lang="fr-FR" sz="1700" dirty="0" err="1" smtClean="0">
                <a:latin typeface="Courier"/>
                <a:cs typeface="Courier"/>
              </a:rPr>
              <a:t>cloned</a:t>
            </a:r>
            <a:r>
              <a:rPr lang="fr-FR" sz="1700" dirty="0" smtClean="0">
                <a:latin typeface="Courier"/>
                <a:cs typeface="Courier"/>
              </a:rPr>
              <a:t> </a:t>
            </a:r>
            <a:r>
              <a:rPr lang="fr-FR" sz="1700" dirty="0" err="1" smtClean="0">
                <a:latin typeface="Courier"/>
                <a:cs typeface="Courier"/>
              </a:rPr>
              <a:t>calling</a:t>
            </a:r>
            <a:r>
              <a:rPr lang="fr-FR" sz="1700" dirty="0" smtClean="0">
                <a:latin typeface="Courier"/>
                <a:cs typeface="Courier"/>
              </a:rPr>
              <a:t>:</a:t>
            </a:r>
          </a:p>
          <a:p>
            <a:pPr>
              <a:buNone/>
            </a:pPr>
            <a:endParaRPr lang="fr-FR" sz="17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fr-FR" sz="1700" dirty="0" smtClean="0">
                <a:latin typeface="Courier"/>
                <a:cs typeface="Courier"/>
              </a:rPr>
              <a:t>        git clone </a:t>
            </a:r>
            <a:r>
              <a:rPr lang="fr-FR" sz="1700" dirty="0" err="1" smtClean="0">
                <a:latin typeface="Courier"/>
                <a:cs typeface="Courier"/>
              </a:rPr>
              <a:t>https://scm.cri.ensmp.fr/git/Faustine.git</a:t>
            </a:r>
            <a:endParaRPr lang="fr-FR" sz="1700" dirty="0" smtClean="0">
              <a:latin typeface="Courier"/>
              <a:cs typeface="Courier"/>
            </a:endParaRPr>
          </a:p>
          <a:p>
            <a:pPr>
              <a:buNone/>
            </a:pPr>
            <a:endParaRPr lang="fr-FR" sz="17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fr-FR" sz="1700" dirty="0" smtClean="0">
                <a:latin typeface="Courier"/>
                <a:cs typeface="Courier"/>
              </a:rPr>
              <a:t>1- Configure the system. </a:t>
            </a:r>
            <a:r>
              <a:rPr lang="fr-FR" sz="1700" dirty="0" err="1" smtClean="0">
                <a:latin typeface="Courier"/>
                <a:cs typeface="Courier"/>
              </a:rPr>
              <a:t>From</a:t>
            </a:r>
            <a:r>
              <a:rPr lang="fr-FR" sz="1700" dirty="0" smtClean="0">
                <a:latin typeface="Courier"/>
                <a:cs typeface="Courier"/>
              </a:rPr>
              <a:t> </a:t>
            </a:r>
            <a:r>
              <a:rPr lang="fr-FR" sz="1700" dirty="0" err="1" smtClean="0">
                <a:latin typeface="Courier"/>
                <a:cs typeface="Courier"/>
              </a:rPr>
              <a:t>within</a:t>
            </a:r>
            <a:r>
              <a:rPr lang="fr-FR" sz="1700" dirty="0" smtClean="0">
                <a:latin typeface="Courier"/>
                <a:cs typeface="Courier"/>
              </a:rPr>
              <a:t> the Faustine directory, do:</a:t>
            </a:r>
          </a:p>
          <a:p>
            <a:pPr>
              <a:buNone/>
            </a:pPr>
            <a:endParaRPr lang="fr-FR" sz="17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fr-FR" sz="1700" dirty="0" smtClean="0">
                <a:latin typeface="Courier"/>
                <a:cs typeface="Courier"/>
              </a:rPr>
              <a:t>        ./configure</a:t>
            </a:r>
          </a:p>
          <a:p>
            <a:pPr>
              <a:buNone/>
            </a:pPr>
            <a:endParaRPr lang="fr-FR" sz="17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fr-FR" sz="1700" dirty="0" smtClean="0">
                <a:latin typeface="Courier"/>
                <a:cs typeface="Courier"/>
              </a:rPr>
              <a:t>2- </a:t>
            </a:r>
            <a:r>
              <a:rPr lang="fr-FR" sz="1700" dirty="0" err="1" smtClean="0">
                <a:latin typeface="Courier"/>
                <a:cs typeface="Courier"/>
              </a:rPr>
              <a:t>From</a:t>
            </a:r>
            <a:r>
              <a:rPr lang="fr-FR" sz="1700" dirty="0" smtClean="0">
                <a:latin typeface="Courier"/>
                <a:cs typeface="Courier"/>
              </a:rPr>
              <a:t> </a:t>
            </a:r>
            <a:r>
              <a:rPr lang="fr-FR" sz="1700" dirty="0" err="1" smtClean="0">
                <a:latin typeface="Courier"/>
                <a:cs typeface="Courier"/>
              </a:rPr>
              <a:t>within</a:t>
            </a:r>
            <a:r>
              <a:rPr lang="fr-FR" sz="1700" dirty="0" smtClean="0">
                <a:latin typeface="Courier"/>
                <a:cs typeface="Courier"/>
              </a:rPr>
              <a:t> the Faustine directory, do:</a:t>
            </a:r>
          </a:p>
          <a:p>
            <a:pPr>
              <a:buNone/>
            </a:pPr>
            <a:endParaRPr lang="fr-FR" sz="17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fr-FR" sz="1700" dirty="0" smtClean="0">
                <a:latin typeface="Courier"/>
                <a:cs typeface="Courier"/>
              </a:rPr>
              <a:t>        </a:t>
            </a:r>
            <a:r>
              <a:rPr lang="fr-FR" sz="1700" dirty="0" err="1" smtClean="0">
                <a:latin typeface="Courier"/>
                <a:cs typeface="Courier"/>
              </a:rPr>
              <a:t>make</a:t>
            </a:r>
            <a:endParaRPr lang="fr-FR" sz="1700" dirty="0" smtClean="0">
              <a:latin typeface="Courier"/>
              <a:cs typeface="Courier"/>
            </a:endParaRPr>
          </a:p>
          <a:p>
            <a:pPr>
              <a:buNone/>
            </a:pPr>
            <a:endParaRPr lang="fr-FR" sz="17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fr-FR" sz="1700" dirty="0" smtClean="0">
                <a:latin typeface="Courier"/>
                <a:cs typeface="Courier"/>
              </a:rPr>
              <a:t>This </a:t>
            </a:r>
            <a:r>
              <a:rPr lang="fr-FR" sz="1700" dirty="0" err="1" smtClean="0">
                <a:latin typeface="Courier"/>
                <a:cs typeface="Courier"/>
              </a:rPr>
              <a:t>builds</a:t>
            </a:r>
            <a:r>
              <a:rPr lang="fr-FR" sz="1700" dirty="0" smtClean="0">
                <a:latin typeface="Courier"/>
                <a:cs typeface="Courier"/>
              </a:rPr>
              <a:t> Faustine </a:t>
            </a:r>
            <a:r>
              <a:rPr lang="fr-FR" sz="1700" dirty="0" err="1" smtClean="0">
                <a:latin typeface="Courier"/>
                <a:cs typeface="Courier"/>
              </a:rPr>
              <a:t>interpreter</a:t>
            </a:r>
            <a:r>
              <a:rPr lang="fr-FR" sz="1700" dirty="0" smtClean="0">
                <a:latin typeface="Courier"/>
                <a:cs typeface="Courier"/>
              </a:rPr>
              <a:t> (and an </a:t>
            </a:r>
            <a:r>
              <a:rPr lang="fr-FR" sz="1700" dirty="0" err="1" smtClean="0">
                <a:latin typeface="Courier"/>
                <a:cs typeface="Courier"/>
              </a:rPr>
              <a:t>adhoc</a:t>
            </a:r>
            <a:r>
              <a:rPr lang="fr-FR" sz="1700" dirty="0" smtClean="0">
                <a:latin typeface="Courier"/>
                <a:cs typeface="Courier"/>
              </a:rPr>
              <a:t> Faust </a:t>
            </a:r>
            <a:r>
              <a:rPr lang="fr-FR" sz="1700" dirty="0" err="1" smtClean="0">
                <a:latin typeface="Courier"/>
                <a:cs typeface="Courier"/>
              </a:rPr>
              <a:t>multirate</a:t>
            </a:r>
            <a:r>
              <a:rPr lang="fr-FR" sz="1700" dirty="0" smtClean="0">
                <a:latin typeface="Courier"/>
                <a:cs typeface="Courier"/>
              </a:rPr>
              <a:t> </a:t>
            </a:r>
            <a:r>
              <a:rPr lang="fr-FR" sz="1700" dirty="0" err="1" smtClean="0">
                <a:latin typeface="Courier"/>
                <a:cs typeface="Courier"/>
              </a:rPr>
              <a:t>preprocessor</a:t>
            </a:r>
            <a:r>
              <a:rPr lang="fr-FR" sz="1700" dirty="0" smtClean="0">
                <a:latin typeface="Courier"/>
                <a:cs typeface="Courier"/>
              </a:rPr>
              <a:t>). </a:t>
            </a:r>
          </a:p>
          <a:p>
            <a:pPr>
              <a:buNone/>
            </a:pPr>
            <a:r>
              <a:rPr lang="fr-FR" sz="1700" dirty="0" smtClean="0">
                <a:latin typeface="Courier"/>
                <a:cs typeface="Courier"/>
              </a:rPr>
              <a:t>This phase </a:t>
            </a:r>
            <a:r>
              <a:rPr lang="fr-FR" sz="1700" dirty="0" err="1" smtClean="0">
                <a:latin typeface="Courier"/>
                <a:cs typeface="Courier"/>
              </a:rPr>
              <a:t>is</a:t>
            </a:r>
            <a:r>
              <a:rPr lang="fr-FR" sz="1700" dirty="0" smtClean="0">
                <a:latin typeface="Courier"/>
                <a:cs typeface="Courier"/>
              </a:rPr>
              <a:t> </a:t>
            </a:r>
            <a:r>
              <a:rPr lang="fr-FR" sz="1700" dirty="0" err="1" smtClean="0">
                <a:latin typeface="Courier"/>
                <a:cs typeface="Courier"/>
              </a:rPr>
              <a:t>fairly</a:t>
            </a:r>
            <a:r>
              <a:rPr lang="fr-FR" sz="1700" dirty="0" smtClean="0">
                <a:latin typeface="Courier"/>
                <a:cs typeface="Courier"/>
              </a:rPr>
              <a:t> </a:t>
            </a:r>
            <a:r>
              <a:rPr lang="fr-FR" sz="1700" dirty="0" err="1" smtClean="0">
                <a:latin typeface="Courier"/>
                <a:cs typeface="Courier"/>
              </a:rPr>
              <a:t>verbose</a:t>
            </a:r>
            <a:r>
              <a:rPr lang="fr-FR" sz="1700" dirty="0" smtClean="0">
                <a:latin typeface="Courier"/>
                <a:cs typeface="Courier"/>
              </a:rPr>
              <a:t>; </a:t>
            </a:r>
            <a:r>
              <a:rPr lang="fr-FR" sz="1700" dirty="0" err="1" smtClean="0">
                <a:latin typeface="Courier"/>
                <a:cs typeface="Courier"/>
              </a:rPr>
              <a:t>consider</a:t>
            </a:r>
            <a:r>
              <a:rPr lang="fr-FR" sz="1700" dirty="0" smtClean="0">
                <a:latin typeface="Courier"/>
                <a:cs typeface="Courier"/>
              </a:rPr>
              <a:t> </a:t>
            </a:r>
            <a:r>
              <a:rPr lang="fr-FR" sz="1700" dirty="0" err="1" smtClean="0">
                <a:latin typeface="Courier"/>
                <a:cs typeface="Courier"/>
              </a:rPr>
              <a:t>redirecting</a:t>
            </a:r>
            <a:r>
              <a:rPr lang="fr-FR" sz="1700" dirty="0" smtClean="0">
                <a:latin typeface="Courier"/>
                <a:cs typeface="Courier"/>
              </a:rPr>
              <a:t> the output to a file:</a:t>
            </a:r>
          </a:p>
          <a:p>
            <a:pPr>
              <a:buNone/>
            </a:pPr>
            <a:endParaRPr lang="fr-FR" sz="17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fr-FR" sz="1700" dirty="0" smtClean="0">
                <a:latin typeface="Courier"/>
                <a:cs typeface="Courier"/>
              </a:rPr>
              <a:t>        </a:t>
            </a:r>
            <a:r>
              <a:rPr lang="fr-FR" sz="1700" dirty="0" err="1" smtClean="0">
                <a:latin typeface="Courier"/>
                <a:cs typeface="Courier"/>
              </a:rPr>
              <a:t>make</a:t>
            </a:r>
            <a:r>
              <a:rPr lang="fr-FR" sz="1700" dirty="0" smtClean="0">
                <a:latin typeface="Courier"/>
                <a:cs typeface="Courier"/>
              </a:rPr>
              <a:t> &gt; </a:t>
            </a:r>
            <a:r>
              <a:rPr lang="fr-FR" sz="1700" dirty="0" err="1" smtClean="0">
                <a:latin typeface="Courier"/>
                <a:cs typeface="Courier"/>
              </a:rPr>
              <a:t>makelog.txt</a:t>
            </a:r>
            <a:endParaRPr lang="fr-FR" sz="1700" dirty="0" smtClean="0">
              <a:latin typeface="Courier"/>
              <a:cs typeface="Courier"/>
            </a:endParaRPr>
          </a:p>
          <a:p>
            <a:pPr>
              <a:buNone/>
            </a:pPr>
            <a:endParaRPr lang="fr-FR" sz="17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fr-FR" sz="1700" dirty="0" smtClean="0">
                <a:latin typeface="Courier"/>
                <a:cs typeface="Courier"/>
              </a:rPr>
              <a:t>3- </a:t>
            </a:r>
            <a:r>
              <a:rPr lang="fr-FR" sz="1700" dirty="0" err="1" smtClean="0">
                <a:latin typeface="Courier"/>
                <a:cs typeface="Courier"/>
              </a:rPr>
              <a:t>From</a:t>
            </a:r>
            <a:r>
              <a:rPr lang="fr-FR" sz="1700" dirty="0" smtClean="0">
                <a:latin typeface="Courier"/>
                <a:cs typeface="Courier"/>
              </a:rPr>
              <a:t> </a:t>
            </a:r>
            <a:r>
              <a:rPr lang="fr-FR" sz="1700" dirty="0" err="1" smtClean="0">
                <a:latin typeface="Courier"/>
                <a:cs typeface="Courier"/>
              </a:rPr>
              <a:t>within</a:t>
            </a:r>
            <a:r>
              <a:rPr lang="fr-FR" sz="1700" dirty="0" smtClean="0">
                <a:latin typeface="Courier"/>
                <a:cs typeface="Courier"/>
              </a:rPr>
              <a:t> the Faustine directory, do:</a:t>
            </a:r>
          </a:p>
          <a:p>
            <a:pPr>
              <a:buNone/>
            </a:pPr>
            <a:endParaRPr lang="fr-FR" sz="17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fr-FR" sz="1700" dirty="0" smtClean="0">
                <a:latin typeface="Courier"/>
                <a:cs typeface="Courier"/>
              </a:rPr>
              <a:t>        </a:t>
            </a:r>
            <a:r>
              <a:rPr lang="fr-FR" sz="1700" dirty="0" err="1" smtClean="0">
                <a:latin typeface="Courier"/>
                <a:cs typeface="Courier"/>
              </a:rPr>
              <a:t>sudo</a:t>
            </a:r>
            <a:r>
              <a:rPr lang="fr-FR" sz="1700" dirty="0" smtClean="0">
                <a:latin typeface="Courier"/>
                <a:cs typeface="Courier"/>
              </a:rPr>
              <a:t> </a:t>
            </a:r>
            <a:r>
              <a:rPr lang="fr-FR" sz="1700" dirty="0" err="1" smtClean="0">
                <a:latin typeface="Courier"/>
                <a:cs typeface="Courier"/>
              </a:rPr>
              <a:t>make</a:t>
            </a:r>
            <a:r>
              <a:rPr lang="fr-FR" sz="1700" dirty="0" smtClean="0">
                <a:latin typeface="Courier"/>
                <a:cs typeface="Courier"/>
              </a:rPr>
              <a:t> </a:t>
            </a:r>
            <a:r>
              <a:rPr lang="fr-FR" sz="1700" dirty="0" err="1" smtClean="0">
                <a:latin typeface="Courier"/>
                <a:cs typeface="Courier"/>
              </a:rPr>
              <a:t>install</a:t>
            </a:r>
            <a:endParaRPr lang="fr-FR" sz="1700" dirty="0" smtClean="0">
              <a:latin typeface="Courier"/>
              <a:cs typeface="Courier"/>
            </a:endParaRPr>
          </a:p>
          <a:p>
            <a:pPr>
              <a:buNone/>
            </a:pPr>
            <a:endParaRPr lang="fr-FR" sz="17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fr-FR" sz="1700" dirty="0" smtClean="0">
                <a:latin typeface="Courier"/>
                <a:cs typeface="Courier"/>
              </a:rPr>
              <a:t>This </a:t>
            </a:r>
            <a:r>
              <a:rPr lang="fr-FR" sz="1700" dirty="0" err="1" smtClean="0">
                <a:latin typeface="Courier"/>
                <a:cs typeface="Courier"/>
              </a:rPr>
              <a:t>installs</a:t>
            </a:r>
            <a:r>
              <a:rPr lang="fr-FR" sz="1700" dirty="0" smtClean="0">
                <a:latin typeface="Courier"/>
                <a:cs typeface="Courier"/>
              </a:rPr>
              <a:t> Faustine </a:t>
            </a:r>
            <a:r>
              <a:rPr lang="fr-FR" sz="1700" dirty="0" err="1" smtClean="0">
                <a:latin typeface="Courier"/>
                <a:cs typeface="Courier"/>
              </a:rPr>
              <a:t>interpreter</a:t>
            </a:r>
            <a:r>
              <a:rPr lang="fr-FR" sz="1700" dirty="0" smtClean="0">
                <a:latin typeface="Courier"/>
                <a:cs typeface="Courier"/>
              </a:rPr>
              <a:t> and </a:t>
            </a:r>
            <a:r>
              <a:rPr lang="fr-FR" sz="1700" dirty="0" err="1" smtClean="0">
                <a:latin typeface="Courier"/>
                <a:cs typeface="Courier"/>
              </a:rPr>
              <a:t>libraries</a:t>
            </a:r>
            <a:r>
              <a:rPr lang="fr-FR" sz="1700" dirty="0" smtClean="0">
                <a:latin typeface="Courier"/>
                <a:cs typeface="Courier"/>
              </a:rPr>
              <a:t> (by default in /</a:t>
            </a:r>
            <a:r>
              <a:rPr lang="fr-FR" sz="1700" dirty="0" err="1" smtClean="0">
                <a:latin typeface="Courier"/>
                <a:cs typeface="Courier"/>
              </a:rPr>
              <a:t>usr/local/bin</a:t>
            </a:r>
            <a:r>
              <a:rPr lang="fr-FR" sz="1700" dirty="0" smtClean="0">
                <a:latin typeface="Courier"/>
                <a:cs typeface="Courier"/>
              </a:rPr>
              <a:t> and /</a:t>
            </a:r>
            <a:r>
              <a:rPr lang="fr-FR" sz="1700" dirty="0" err="1" smtClean="0">
                <a:latin typeface="Courier"/>
                <a:cs typeface="Courier"/>
              </a:rPr>
              <a:t>usr</a:t>
            </a:r>
            <a:r>
              <a:rPr lang="fr-FR" sz="1700" dirty="0" smtClean="0">
                <a:latin typeface="Courier"/>
                <a:cs typeface="Courier"/>
              </a:rPr>
              <a:t>/local/lib). </a:t>
            </a:r>
          </a:p>
          <a:p>
            <a:pPr>
              <a:buNone/>
            </a:pPr>
            <a:endParaRPr lang="fr-FR" sz="17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fr-FR" sz="1700" dirty="0" smtClean="0">
                <a:latin typeface="Courier"/>
                <a:cs typeface="Courier"/>
              </a:rPr>
              <a:t>4- (</a:t>
            </a:r>
            <a:r>
              <a:rPr lang="fr-FR" sz="1700" dirty="0" err="1" smtClean="0">
                <a:latin typeface="Courier"/>
                <a:cs typeface="Courier"/>
              </a:rPr>
              <a:t>Optional</a:t>
            </a:r>
            <a:r>
              <a:rPr lang="fr-FR" sz="1700" dirty="0" smtClean="0">
                <a:latin typeface="Courier"/>
                <a:cs typeface="Courier"/>
              </a:rPr>
              <a:t>) To </a:t>
            </a:r>
            <a:r>
              <a:rPr lang="fr-FR" sz="1700" dirty="0" err="1" smtClean="0">
                <a:latin typeface="Courier"/>
                <a:cs typeface="Courier"/>
              </a:rPr>
              <a:t>be</a:t>
            </a:r>
            <a:r>
              <a:rPr lang="fr-FR" sz="1700" dirty="0" smtClean="0">
                <a:latin typeface="Courier"/>
                <a:cs typeface="Courier"/>
              </a:rPr>
              <a:t> test </a:t>
            </a:r>
            <a:r>
              <a:rPr lang="fr-FR" sz="1700" dirty="0" err="1" smtClean="0">
                <a:latin typeface="Courier"/>
                <a:cs typeface="Courier"/>
              </a:rPr>
              <a:t>things</a:t>
            </a:r>
            <a:r>
              <a:rPr lang="fr-FR" sz="1700" dirty="0" smtClean="0">
                <a:latin typeface="Courier"/>
                <a:cs typeface="Courier"/>
              </a:rPr>
              <a:t> </a:t>
            </a:r>
            <a:r>
              <a:rPr lang="fr-FR" sz="1700" dirty="0" err="1" smtClean="0">
                <a:latin typeface="Courier"/>
                <a:cs typeface="Courier"/>
              </a:rPr>
              <a:t>work</a:t>
            </a:r>
            <a:r>
              <a:rPr lang="fr-FR" sz="1700" dirty="0" smtClean="0">
                <a:latin typeface="Courier"/>
                <a:cs typeface="Courier"/>
              </a:rPr>
              <a:t> </a:t>
            </a:r>
            <a:r>
              <a:rPr lang="fr-FR" sz="1700" dirty="0" err="1" smtClean="0">
                <a:latin typeface="Courier"/>
                <a:cs typeface="Courier"/>
              </a:rPr>
              <a:t>well</a:t>
            </a:r>
            <a:r>
              <a:rPr lang="fr-FR" sz="1700" dirty="0" smtClean="0">
                <a:latin typeface="Courier"/>
                <a:cs typeface="Courier"/>
              </a:rPr>
              <a:t>, </a:t>
            </a:r>
            <a:r>
              <a:rPr lang="fr-FR" sz="1700" dirty="0" err="1" smtClean="0">
                <a:latin typeface="Courier"/>
                <a:cs typeface="Courier"/>
              </a:rPr>
              <a:t>you</a:t>
            </a:r>
            <a:r>
              <a:rPr lang="fr-FR" sz="1700" dirty="0" smtClean="0">
                <a:latin typeface="Courier"/>
                <a:cs typeface="Courier"/>
              </a:rPr>
              <a:t> </a:t>
            </a:r>
            <a:r>
              <a:rPr lang="fr-FR" sz="1700" dirty="0" err="1" smtClean="0">
                <a:latin typeface="Courier"/>
                <a:cs typeface="Courier"/>
              </a:rPr>
              <a:t>can</a:t>
            </a:r>
            <a:r>
              <a:rPr lang="fr-FR" sz="1700" dirty="0" smtClean="0">
                <a:latin typeface="Courier"/>
                <a:cs typeface="Courier"/>
              </a:rPr>
              <a:t> </a:t>
            </a:r>
            <a:r>
              <a:rPr lang="fr-FR" sz="1700" dirty="0" err="1" smtClean="0">
                <a:latin typeface="Courier"/>
                <a:cs typeface="Courier"/>
              </a:rPr>
              <a:t>try</a:t>
            </a:r>
            <a:r>
              <a:rPr lang="fr-FR" sz="1700" dirty="0" smtClean="0">
                <a:latin typeface="Courier"/>
                <a:cs typeface="Courier"/>
              </a:rPr>
              <a:t> to</a:t>
            </a:r>
          </a:p>
          <a:p>
            <a:pPr>
              <a:buNone/>
            </a:pPr>
            <a:r>
              <a:rPr lang="fr-FR" sz="1700" dirty="0" smtClean="0">
                <a:latin typeface="Courier"/>
                <a:cs typeface="Courier"/>
              </a:rPr>
              <a:t>test -- </a:t>
            </a:r>
            <a:r>
              <a:rPr lang="fr-FR" sz="1700" dirty="0" err="1" smtClean="0">
                <a:latin typeface="Courier"/>
                <a:cs typeface="Courier"/>
              </a:rPr>
              <a:t>that</a:t>
            </a:r>
            <a:r>
              <a:rPr lang="fr-FR" sz="1700" dirty="0" smtClean="0">
                <a:latin typeface="Courier"/>
                <a:cs typeface="Courier"/>
              </a:rPr>
              <a:t> </a:t>
            </a:r>
            <a:r>
              <a:rPr lang="fr-FR" sz="1700" dirty="0" err="1" smtClean="0">
                <a:latin typeface="Courier"/>
                <a:cs typeface="Courier"/>
              </a:rPr>
              <a:t>is</a:t>
            </a:r>
            <a:r>
              <a:rPr lang="fr-FR" sz="1700" dirty="0" smtClean="0">
                <a:latin typeface="Courier"/>
                <a:cs typeface="Courier"/>
              </a:rPr>
              <a:t>, to </a:t>
            </a:r>
            <a:r>
              <a:rPr lang="fr-FR" sz="1700" dirty="0" err="1" smtClean="0">
                <a:latin typeface="Courier"/>
                <a:cs typeface="Courier"/>
              </a:rPr>
              <a:t>process</a:t>
            </a:r>
            <a:r>
              <a:rPr lang="fr-FR" sz="1700" dirty="0" smtClean="0">
                <a:latin typeface="Courier"/>
                <a:cs typeface="Courier"/>
              </a:rPr>
              <a:t> a sine </a:t>
            </a:r>
            <a:r>
              <a:rPr lang="fr-FR" sz="1700" dirty="0" err="1" smtClean="0">
                <a:latin typeface="Courier"/>
                <a:cs typeface="Courier"/>
              </a:rPr>
              <a:t>wave</a:t>
            </a:r>
            <a:r>
              <a:rPr lang="fr-FR" sz="1700" dirty="0" smtClean="0">
                <a:latin typeface="Courier"/>
                <a:cs typeface="Courier"/>
              </a:rPr>
              <a:t> </a:t>
            </a:r>
            <a:r>
              <a:rPr lang="fr-FR" sz="1700" dirty="0" err="1" smtClean="0">
                <a:latin typeface="Courier"/>
                <a:cs typeface="Courier"/>
              </a:rPr>
              <a:t>with</a:t>
            </a:r>
            <a:endParaRPr lang="fr-FR" sz="17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fr-FR" sz="1700" dirty="0" smtClean="0">
                <a:latin typeface="Courier"/>
                <a:cs typeface="Courier"/>
              </a:rPr>
              <a:t>the </a:t>
            </a:r>
            <a:r>
              <a:rPr lang="fr-FR" sz="1700" dirty="0" err="1" smtClean="0">
                <a:latin typeface="Courier"/>
                <a:cs typeface="Courier"/>
              </a:rPr>
              <a:t>newly</a:t>
            </a:r>
            <a:r>
              <a:rPr lang="fr-FR" sz="1700" dirty="0" smtClean="0">
                <a:latin typeface="Courier"/>
                <a:cs typeface="Courier"/>
              </a:rPr>
              <a:t> </a:t>
            </a:r>
            <a:r>
              <a:rPr lang="fr-FR" sz="1700" dirty="0" err="1" smtClean="0">
                <a:latin typeface="Courier"/>
                <a:cs typeface="Courier"/>
              </a:rPr>
              <a:t>created</a:t>
            </a:r>
            <a:r>
              <a:rPr lang="fr-FR" sz="1700" dirty="0" smtClean="0">
                <a:latin typeface="Courier"/>
                <a:cs typeface="Courier"/>
              </a:rPr>
              <a:t> </a:t>
            </a:r>
            <a:r>
              <a:rPr lang="fr-FR" sz="1700" dirty="0" err="1" smtClean="0">
                <a:latin typeface="Courier"/>
                <a:cs typeface="Courier"/>
              </a:rPr>
              <a:t>interpreter</a:t>
            </a:r>
            <a:r>
              <a:rPr lang="fr-FR" sz="1700" dirty="0" smtClean="0">
                <a:latin typeface="Courier"/>
                <a:cs typeface="Courier"/>
              </a:rPr>
              <a:t>. </a:t>
            </a:r>
            <a:r>
              <a:rPr lang="fr-FR" sz="1700" dirty="0" err="1" smtClean="0">
                <a:latin typeface="Courier"/>
                <a:cs typeface="Courier"/>
              </a:rPr>
              <a:t>From</a:t>
            </a:r>
            <a:r>
              <a:rPr lang="fr-FR" sz="1700" dirty="0" smtClean="0">
                <a:latin typeface="Courier"/>
                <a:cs typeface="Courier"/>
              </a:rPr>
              <a:t> the Faustine directory, do:</a:t>
            </a:r>
          </a:p>
          <a:p>
            <a:pPr>
              <a:buNone/>
            </a:pPr>
            <a:endParaRPr lang="fr-FR" sz="17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fr-FR" sz="1700" dirty="0" smtClean="0">
                <a:latin typeface="Courier"/>
                <a:cs typeface="Courier"/>
              </a:rPr>
              <a:t>        </a:t>
            </a:r>
            <a:r>
              <a:rPr lang="fr-FR" sz="1700" dirty="0" err="1" smtClean="0">
                <a:latin typeface="Courier"/>
                <a:cs typeface="Courier"/>
              </a:rPr>
              <a:t>make</a:t>
            </a:r>
            <a:r>
              <a:rPr lang="fr-FR" sz="1700" dirty="0" smtClean="0">
                <a:latin typeface="Courier"/>
                <a:cs typeface="Courier"/>
              </a:rPr>
              <a:t> test</a:t>
            </a:r>
          </a:p>
          <a:p>
            <a:pPr>
              <a:buNone/>
            </a:pPr>
            <a:endParaRPr lang="fr-FR" sz="1700" dirty="0" smtClean="0">
              <a:latin typeface="Courier"/>
              <a:cs typeface="Courier"/>
            </a:endParaRPr>
          </a:p>
          <a:p>
            <a:pPr>
              <a:buNone/>
            </a:pPr>
            <a:endParaRPr lang="fr-FR" sz="1700" dirty="0" smtClean="0">
              <a:latin typeface="Courier"/>
              <a:cs typeface="Courier"/>
            </a:endParaRPr>
          </a:p>
          <a:p>
            <a:pPr>
              <a:buNone/>
            </a:pPr>
            <a:endParaRPr lang="fr-FR" sz="17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fr-FR" sz="1700" dirty="0" smtClean="0">
                <a:latin typeface="Courier"/>
                <a:cs typeface="Courier"/>
              </a:rPr>
              <a:t>-- Karim Barkati and </a:t>
            </a:r>
            <a:r>
              <a:rPr lang="fr-FR" sz="1700" dirty="0" err="1" smtClean="0">
                <a:latin typeface="Courier"/>
                <a:cs typeface="Courier"/>
              </a:rPr>
              <a:t>Haisheng</a:t>
            </a:r>
            <a:r>
              <a:rPr lang="fr-FR" sz="1700" dirty="0" smtClean="0">
                <a:latin typeface="Courier"/>
                <a:cs typeface="Courier"/>
              </a:rPr>
              <a:t> Wang, MINES </a:t>
            </a:r>
            <a:r>
              <a:rPr lang="fr-FR" sz="1700" dirty="0" err="1" smtClean="0">
                <a:latin typeface="Courier"/>
                <a:cs typeface="Courier"/>
              </a:rPr>
              <a:t>ParisTech</a:t>
            </a:r>
            <a:r>
              <a:rPr lang="fr-FR" sz="1700" dirty="0" smtClean="0">
                <a:latin typeface="Courier"/>
                <a:cs typeface="Courier"/>
              </a:rPr>
              <a:t>, 2013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805-E715-594B-B72E-A106DB7A3145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617913" y="3216275"/>
            <a:ext cx="1800225" cy="647700"/>
          </a:xfrm>
          <a:prstGeom prst="rect">
            <a:avLst/>
          </a:prstGeom>
          <a:gradFill rotWithShape="1">
            <a:gsLst>
              <a:gs pos="0">
                <a:srgbClr val="BDBDBD"/>
              </a:gs>
              <a:gs pos="80000">
                <a:srgbClr val="F7F7F7"/>
              </a:gs>
              <a:gs pos="100000">
                <a:srgbClr val="F8F8F8"/>
              </a:gs>
            </a:gsLst>
            <a:lin ang="16200000"/>
          </a:gra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altLang="zh-CN" sz="2400">
                <a:solidFill>
                  <a:srgbClr val="000000"/>
                </a:solidFill>
                <a:latin typeface="Calibri" charset="0"/>
              </a:rPr>
              <a:t>Beam</a:t>
            </a:r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617913" y="4183063"/>
            <a:ext cx="1800225" cy="647700"/>
          </a:xfrm>
          <a:prstGeom prst="rect">
            <a:avLst/>
          </a:prstGeom>
          <a:gradFill rotWithShape="1">
            <a:gsLst>
              <a:gs pos="0">
                <a:srgbClr val="BDBDBD"/>
              </a:gs>
              <a:gs pos="80000">
                <a:srgbClr val="F7F7F7"/>
              </a:gs>
              <a:gs pos="100000">
                <a:srgbClr val="F8F8F8"/>
              </a:gs>
            </a:gsLst>
            <a:lin ang="16200000"/>
          </a:gra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altLang="zh-CN" sz="2400">
                <a:solidFill>
                  <a:srgbClr val="000000"/>
                </a:solidFill>
                <a:latin typeface="Calibri" charset="0"/>
              </a:rPr>
              <a:t>Signal</a:t>
            </a:r>
            <a:endParaRPr lang="zh-CN" alt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617913" y="5000625"/>
            <a:ext cx="1800225" cy="647700"/>
          </a:xfrm>
          <a:prstGeom prst="rect">
            <a:avLst/>
          </a:prstGeom>
          <a:gradFill rotWithShape="1">
            <a:gsLst>
              <a:gs pos="0">
                <a:srgbClr val="BDBDBD"/>
              </a:gs>
              <a:gs pos="80000">
                <a:srgbClr val="F7F7F7"/>
              </a:gs>
              <a:gs pos="100000">
                <a:srgbClr val="F8F8F8"/>
              </a:gs>
            </a:gsLst>
            <a:lin ang="16200000"/>
          </a:gra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altLang="zh-CN" sz="2400">
                <a:solidFill>
                  <a:srgbClr val="000000"/>
                </a:solidFill>
                <a:latin typeface="Calibri" charset="0"/>
              </a:rPr>
              <a:t>Value</a:t>
            </a:r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617913" y="5842000"/>
            <a:ext cx="1800225" cy="647700"/>
          </a:xfrm>
          <a:prstGeom prst="rect">
            <a:avLst/>
          </a:prstGeom>
          <a:gradFill rotWithShape="1">
            <a:gsLst>
              <a:gs pos="0">
                <a:srgbClr val="BDBDBD"/>
              </a:gs>
              <a:gs pos="80000">
                <a:srgbClr val="F7F7F7"/>
              </a:gs>
              <a:gs pos="100000">
                <a:srgbClr val="F8F8F8"/>
              </a:gs>
            </a:gsLst>
            <a:lin ang="16200000"/>
          </a:gra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altLang="zh-CN" sz="2400">
                <a:solidFill>
                  <a:srgbClr val="000000"/>
                </a:solidFill>
                <a:latin typeface="Calibri" charset="0"/>
              </a:rPr>
              <a:t>Basic</a:t>
            </a:r>
            <a:endParaRPr lang="zh-CN" altLang="en-US"/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84213" y="2565400"/>
            <a:ext cx="2087562" cy="935038"/>
          </a:xfrm>
          <a:prstGeom prst="rect">
            <a:avLst/>
          </a:prstGeom>
          <a:gradFill rotWithShape="1">
            <a:gsLst>
              <a:gs pos="0">
                <a:srgbClr val="BDBDBD"/>
              </a:gs>
              <a:gs pos="80000">
                <a:srgbClr val="F7F7F7"/>
              </a:gs>
              <a:gs pos="100000">
                <a:srgbClr val="F8F8F8"/>
              </a:gs>
            </a:gsLst>
            <a:lin ang="16200000"/>
          </a:gra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altLang="zh-CN" sz="2400">
                <a:solidFill>
                  <a:srgbClr val="000000"/>
                </a:solidFill>
                <a:latin typeface="Calibri" charset="0"/>
              </a:rPr>
              <a:t>Preprocessor</a:t>
            </a:r>
          </a:p>
          <a:p>
            <a:pPr algn="ctr"/>
            <a:r>
              <a:rPr lang="fr-FR" altLang="zh-CN" sz="2400">
                <a:solidFill>
                  <a:srgbClr val="000000"/>
                </a:solidFill>
                <a:latin typeface="Calibri" charset="0"/>
              </a:rPr>
              <a:t> (Faust)</a:t>
            </a:r>
            <a:endParaRPr lang="zh-CN" alt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617913" y="2384425"/>
            <a:ext cx="1800225" cy="649288"/>
          </a:xfrm>
          <a:prstGeom prst="rect">
            <a:avLst/>
          </a:prstGeom>
          <a:gradFill rotWithShape="1">
            <a:gsLst>
              <a:gs pos="0">
                <a:srgbClr val="BDBDBD"/>
              </a:gs>
              <a:gs pos="80000">
                <a:srgbClr val="F7F7F7"/>
              </a:gs>
              <a:gs pos="100000">
                <a:srgbClr val="F8F8F8"/>
              </a:gs>
            </a:gsLst>
            <a:lin ang="16200000"/>
          </a:gra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altLang="zh-CN" sz="2400">
                <a:solidFill>
                  <a:srgbClr val="000000"/>
                </a:solidFill>
                <a:latin typeface="Calibri" charset="0"/>
              </a:rPr>
              <a:t>Process </a:t>
            </a:r>
            <a:endParaRPr lang="zh-CN" alt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300788" y="2573338"/>
            <a:ext cx="2303462" cy="792162"/>
          </a:xfrm>
          <a:prstGeom prst="rect">
            <a:avLst/>
          </a:prstGeom>
          <a:gradFill rotWithShape="1">
            <a:gsLst>
              <a:gs pos="0">
                <a:srgbClr val="BDBDBD"/>
              </a:gs>
              <a:gs pos="80000">
                <a:srgbClr val="F7F7F7"/>
              </a:gs>
              <a:gs pos="100000">
                <a:srgbClr val="F8F8F8"/>
              </a:gs>
            </a:gsLst>
            <a:lin ang="16200000"/>
          </a:gra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altLang="zh-CN" sz="2400">
                <a:solidFill>
                  <a:srgbClr val="000000"/>
                </a:solidFill>
                <a:latin typeface="Calibri" charset="0"/>
              </a:rPr>
              <a:t>Faustio</a:t>
            </a:r>
          </a:p>
          <a:p>
            <a:pPr algn="ctr"/>
            <a:r>
              <a:rPr lang="fr-FR" altLang="zh-CN" sz="2400">
                <a:solidFill>
                  <a:srgbClr val="000000"/>
                </a:solidFill>
                <a:latin typeface="Calibri" charset="0"/>
              </a:rPr>
              <a:t>(wav, csv, nst)</a:t>
            </a:r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584575" y="1125538"/>
            <a:ext cx="1800225" cy="647700"/>
          </a:xfrm>
          <a:prstGeom prst="rect">
            <a:avLst/>
          </a:prstGeom>
          <a:gradFill rotWithShape="1">
            <a:gsLst>
              <a:gs pos="0">
                <a:srgbClr val="BDBDBD"/>
              </a:gs>
              <a:gs pos="80000">
                <a:srgbClr val="F7F7F7"/>
              </a:gs>
              <a:gs pos="100000">
                <a:srgbClr val="F8F8F8"/>
              </a:gs>
            </a:gsLst>
            <a:lin ang="16200000"/>
          </a:gra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altLang="zh-CN" sz="2400">
                <a:solidFill>
                  <a:srgbClr val="000000"/>
                </a:solidFill>
                <a:latin typeface="Calibri" charset="0"/>
              </a:rPr>
              <a:t>Faustine</a:t>
            </a:r>
            <a:endParaRPr lang="zh-CN" altLang="en-US"/>
          </a:p>
        </p:txBody>
      </p:sp>
      <p:sp>
        <p:nvSpPr>
          <p:cNvPr id="22538" name="标题 2"/>
          <p:cNvSpPr>
            <a:spLocks noGrp="1"/>
          </p:cNvSpPr>
          <p:nvPr>
            <p:ph type="title"/>
          </p:nvPr>
        </p:nvSpPr>
        <p:spPr>
          <a:xfrm>
            <a:off x="468313" y="338138"/>
            <a:ext cx="3609975" cy="1076325"/>
          </a:xfrm>
        </p:spPr>
        <p:txBody>
          <a:bodyPr/>
          <a:lstStyle/>
          <a:p>
            <a:pPr eaLnBrk="1" hangingPunct="1"/>
            <a:r>
              <a:rPr lang="en-US" altLang="zh-CN" sz="2800"/>
              <a:t>Faustine Architecture</a:t>
            </a:r>
            <a:endParaRPr lang="zh-CN" altLang="en-US" sz="2800"/>
          </a:p>
        </p:txBody>
      </p:sp>
      <p:cxnSp>
        <p:nvCxnSpPr>
          <p:cNvPr id="22539" name="肘形连接符 11"/>
          <p:cNvCxnSpPr>
            <a:cxnSpLocks noChangeShapeType="1"/>
            <a:stCxn id="4" idx="0"/>
            <a:endCxn id="2" idx="2"/>
          </p:cNvCxnSpPr>
          <p:nvPr/>
        </p:nvCxnSpPr>
        <p:spPr bwMode="auto">
          <a:xfrm rot="5400000" flipH="1" flipV="1">
            <a:off x="2709863" y="790575"/>
            <a:ext cx="792162" cy="27574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22540" name="肘形连接符 14"/>
          <p:cNvCxnSpPr>
            <a:cxnSpLocks noChangeShapeType="1"/>
            <a:stCxn id="5" idx="0"/>
            <a:endCxn id="2" idx="2"/>
          </p:cNvCxnSpPr>
          <p:nvPr/>
        </p:nvCxnSpPr>
        <p:spPr bwMode="auto">
          <a:xfrm rot="16200000" flipV="1">
            <a:off x="4195763" y="2062163"/>
            <a:ext cx="611187" cy="333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22541" name="肘形连接符 16"/>
          <p:cNvCxnSpPr>
            <a:cxnSpLocks noChangeShapeType="1"/>
            <a:stCxn id="6" idx="0"/>
            <a:endCxn id="2" idx="2"/>
          </p:cNvCxnSpPr>
          <p:nvPr/>
        </p:nvCxnSpPr>
        <p:spPr bwMode="auto">
          <a:xfrm rot="16200000" flipV="1">
            <a:off x="5568157" y="689769"/>
            <a:ext cx="800100" cy="29670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22542" name="肘形连接符 18"/>
          <p:cNvCxnSpPr>
            <a:cxnSpLocks noChangeShapeType="1"/>
            <a:stCxn id="7" idx="0"/>
            <a:endCxn id="5" idx="2"/>
          </p:cNvCxnSpPr>
          <p:nvPr/>
        </p:nvCxnSpPr>
        <p:spPr bwMode="auto">
          <a:xfrm rot="16200000" flipV="1">
            <a:off x="4426744" y="3124994"/>
            <a:ext cx="182562" cy="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22543" name="肘形连接符 20"/>
          <p:cNvCxnSpPr>
            <a:cxnSpLocks noChangeShapeType="1"/>
            <a:stCxn id="8" idx="0"/>
            <a:endCxn id="7" idx="2"/>
          </p:cNvCxnSpPr>
          <p:nvPr/>
        </p:nvCxnSpPr>
        <p:spPr bwMode="auto">
          <a:xfrm rot="5400000" flipH="1" flipV="1">
            <a:off x="4358481" y="4023519"/>
            <a:ext cx="319088" cy="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22544" name="肘形连接符 22"/>
          <p:cNvCxnSpPr>
            <a:cxnSpLocks noChangeShapeType="1"/>
            <a:stCxn id="9" idx="0"/>
            <a:endCxn id="8" idx="2"/>
          </p:cNvCxnSpPr>
          <p:nvPr/>
        </p:nvCxnSpPr>
        <p:spPr bwMode="auto">
          <a:xfrm rot="16200000" flipV="1">
            <a:off x="4433094" y="4915694"/>
            <a:ext cx="169862" cy="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22545" name="肘形连接符 24"/>
          <p:cNvCxnSpPr>
            <a:cxnSpLocks noChangeShapeType="1"/>
            <a:stCxn id="10" idx="0"/>
            <a:endCxn id="9" idx="2"/>
          </p:cNvCxnSpPr>
          <p:nvPr/>
        </p:nvCxnSpPr>
        <p:spPr bwMode="auto">
          <a:xfrm rot="16200000" flipV="1">
            <a:off x="4421187" y="5745163"/>
            <a:ext cx="193675" cy="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692150"/>
            <a:ext cx="8867775" cy="233045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961313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fr-FR" altLang="zh-CN" sz="3200"/>
              <a:t>Multimedia</a:t>
            </a:r>
            <a:r>
              <a:rPr lang="fr-FR" altLang="zh-CN" sz="2400"/>
              <a:t> : wave file (.wav), csv file (.csv), </a:t>
            </a:r>
            <a:r>
              <a:rPr lang="fr-FR" altLang="zh-CN" sz="2400">
                <a:solidFill>
                  <a:srgbClr val="FF0000"/>
                </a:solidFill>
              </a:rPr>
              <a:t>nested vector (.nst)</a:t>
            </a:r>
            <a:br>
              <a:rPr lang="fr-FR" altLang="zh-CN" sz="2400">
                <a:solidFill>
                  <a:srgbClr val="FF0000"/>
                </a:solidFill>
              </a:rPr>
            </a:br>
            <a:r>
              <a:rPr lang="fr-FR" altLang="zh-CN" sz="2400"/>
              <a:t>	</a:t>
            </a:r>
            <a:br>
              <a:rPr lang="fr-FR" altLang="zh-CN" sz="2400"/>
            </a:br>
            <a:r>
              <a:rPr lang="fr-FR" altLang="zh-CN" sz="2400"/>
              <a:t>	.nst example :</a:t>
            </a:r>
            <a:br>
              <a:rPr lang="fr-FR" altLang="zh-CN" sz="2400"/>
            </a:br>
            <a:r>
              <a:rPr lang="fr-FR" altLang="zh-CN" sz="2400"/>
              <a:t>		4 : scalar</a:t>
            </a:r>
            <a:br>
              <a:rPr lang="fr-FR" altLang="zh-CN" sz="2400"/>
            </a:br>
            <a:r>
              <a:rPr lang="fr-FR" altLang="zh-CN" sz="2400"/>
              <a:t>		[4] : vector of one element</a:t>
            </a:r>
            <a:br>
              <a:rPr lang="fr-FR" altLang="zh-CN" sz="2400"/>
            </a:br>
            <a:r>
              <a:rPr lang="fr-FR" altLang="zh-CN" sz="2400"/>
              <a:t>		[4, 5] : vector of two elements 4 and 5</a:t>
            </a:r>
            <a:br>
              <a:rPr lang="fr-FR" altLang="zh-CN" sz="2400"/>
            </a:br>
            <a:r>
              <a:rPr lang="fr-FR" altLang="zh-CN" sz="2400"/>
              <a:t>		[[1, 2, 3], [4, 5, 6]] : vector of vectors</a:t>
            </a:r>
            <a:br>
              <a:rPr lang="fr-FR" altLang="zh-CN" sz="2400"/>
            </a:br>
            <a:r>
              <a:rPr lang="fr-FR" altLang="zh-CN" sz="2400"/>
              <a:t>		[[[1], [2]], [[3], [4]]] : vector of vectors of vectors</a:t>
            </a:r>
          </a:p>
        </p:txBody>
      </p:sp>
      <p:sp>
        <p:nvSpPr>
          <p:cNvPr id="23555" name="矩形 1"/>
          <p:cNvSpPr>
            <a:spLocks noChangeArrowheads="1"/>
          </p:cNvSpPr>
          <p:nvPr/>
        </p:nvSpPr>
        <p:spPr bwMode="auto">
          <a:xfrm>
            <a:off x="3816350" y="4400550"/>
            <a:ext cx="1439863" cy="50482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NUM</a:t>
            </a:r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23556" name="矩形 2"/>
          <p:cNvSpPr>
            <a:spLocks noChangeArrowheads="1"/>
          </p:cNvSpPr>
          <p:nvPr/>
        </p:nvSpPr>
        <p:spPr bwMode="auto">
          <a:xfrm>
            <a:off x="3635375" y="5121275"/>
            <a:ext cx="1800225" cy="576263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Nested_vector</a:t>
            </a:r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23557" name="椭圆 3"/>
          <p:cNvSpPr>
            <a:spLocks noChangeArrowheads="1"/>
          </p:cNvSpPr>
          <p:nvPr/>
        </p:nvSpPr>
        <p:spPr bwMode="auto">
          <a:xfrm>
            <a:off x="2376488" y="5121275"/>
            <a:ext cx="574675" cy="576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2400" b="1">
                <a:solidFill>
                  <a:schemeClr val="tx1"/>
                </a:solidFill>
              </a:rPr>
              <a:t>[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23558" name="椭圆 5"/>
          <p:cNvSpPr>
            <a:spLocks noChangeArrowheads="1"/>
          </p:cNvSpPr>
          <p:nvPr/>
        </p:nvSpPr>
        <p:spPr bwMode="auto">
          <a:xfrm>
            <a:off x="6119813" y="5121275"/>
            <a:ext cx="576262" cy="576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2400" b="1">
                <a:solidFill>
                  <a:schemeClr val="tx1"/>
                </a:solidFill>
              </a:rPr>
              <a:t>]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23559" name="椭圆 6"/>
          <p:cNvSpPr>
            <a:spLocks noChangeArrowheads="1"/>
          </p:cNvSpPr>
          <p:nvPr/>
        </p:nvSpPr>
        <p:spPr bwMode="auto">
          <a:xfrm>
            <a:off x="4392613" y="5913438"/>
            <a:ext cx="574675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2400" b="1">
                <a:solidFill>
                  <a:schemeClr val="tx1"/>
                </a:solidFill>
              </a:rPr>
              <a:t>,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cxnSp>
        <p:nvCxnSpPr>
          <p:cNvPr id="23560" name="直接箭头连接符 7"/>
          <p:cNvCxnSpPr>
            <a:cxnSpLocks noChangeShapeType="1"/>
            <a:stCxn id="23555" idx="3"/>
          </p:cNvCxnSpPr>
          <p:nvPr/>
        </p:nvCxnSpPr>
        <p:spPr bwMode="auto">
          <a:xfrm>
            <a:off x="5256213" y="4652963"/>
            <a:ext cx="29527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23561" name="直接箭头连接符 9"/>
          <p:cNvCxnSpPr>
            <a:cxnSpLocks noChangeShapeType="1"/>
            <a:endCxn id="23555" idx="1"/>
          </p:cNvCxnSpPr>
          <p:nvPr/>
        </p:nvCxnSpPr>
        <p:spPr bwMode="auto">
          <a:xfrm>
            <a:off x="863600" y="4652963"/>
            <a:ext cx="29527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23562" name="曲线连接符 11"/>
          <p:cNvCxnSpPr>
            <a:cxnSpLocks noChangeShapeType="1"/>
            <a:endCxn id="23557" idx="2"/>
          </p:cNvCxnSpPr>
          <p:nvPr/>
        </p:nvCxnSpPr>
        <p:spPr bwMode="auto">
          <a:xfrm rot="16200000" flipH="1">
            <a:off x="1818482" y="4850606"/>
            <a:ext cx="755650" cy="360363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23563" name="直接箭头连接符 13"/>
          <p:cNvCxnSpPr>
            <a:cxnSpLocks noChangeShapeType="1"/>
            <a:stCxn id="23557" idx="6"/>
            <a:endCxn id="23556" idx="1"/>
          </p:cNvCxnSpPr>
          <p:nvPr/>
        </p:nvCxnSpPr>
        <p:spPr bwMode="auto">
          <a:xfrm>
            <a:off x="2951163" y="5408613"/>
            <a:ext cx="6842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23564" name="直接箭头连接符 15"/>
          <p:cNvCxnSpPr>
            <a:cxnSpLocks noChangeShapeType="1"/>
            <a:stCxn id="23556" idx="3"/>
            <a:endCxn id="23558" idx="2"/>
          </p:cNvCxnSpPr>
          <p:nvPr/>
        </p:nvCxnSpPr>
        <p:spPr bwMode="auto">
          <a:xfrm>
            <a:off x="5435600" y="5408613"/>
            <a:ext cx="6842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23565" name="曲线连接符 17"/>
          <p:cNvCxnSpPr>
            <a:cxnSpLocks noChangeShapeType="1"/>
            <a:stCxn id="23558" idx="6"/>
          </p:cNvCxnSpPr>
          <p:nvPr/>
        </p:nvCxnSpPr>
        <p:spPr bwMode="auto">
          <a:xfrm flipV="1">
            <a:off x="6696075" y="4652963"/>
            <a:ext cx="431800" cy="7556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23566" name="曲线连接符 19"/>
          <p:cNvCxnSpPr>
            <a:cxnSpLocks noChangeShapeType="1"/>
            <a:endCxn id="23559" idx="6"/>
          </p:cNvCxnSpPr>
          <p:nvPr/>
        </p:nvCxnSpPr>
        <p:spPr bwMode="auto">
          <a:xfrm rot="10800000" flipV="1">
            <a:off x="4967288" y="5408613"/>
            <a:ext cx="811212" cy="792162"/>
          </a:xfrm>
          <a:prstGeom prst="curvedConnector3">
            <a:avLst>
              <a:gd name="adj1" fmla="val 1006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23567" name="曲线连接符 23"/>
          <p:cNvCxnSpPr>
            <a:cxnSpLocks noChangeShapeType="1"/>
            <a:stCxn id="23559" idx="2"/>
          </p:cNvCxnSpPr>
          <p:nvPr/>
        </p:nvCxnSpPr>
        <p:spPr bwMode="auto">
          <a:xfrm rot="10800000">
            <a:off x="3455988" y="5408613"/>
            <a:ext cx="936625" cy="792162"/>
          </a:xfrm>
          <a:prstGeom prst="curvedConnector3">
            <a:avLst>
              <a:gd name="adj1" fmla="val 122134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23568" name="矩形 37"/>
          <p:cNvSpPr>
            <a:spLocks noChangeArrowheads="1"/>
          </p:cNvSpPr>
          <p:nvPr/>
        </p:nvSpPr>
        <p:spPr bwMode="auto">
          <a:xfrm>
            <a:off x="585788" y="3824288"/>
            <a:ext cx="1790700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Nested_vector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Discussion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fr-FR" dirty="0" smtClean="0"/>
              <a:t>Fonctions GUI</a:t>
            </a:r>
          </a:p>
          <a:p>
            <a:r>
              <a:rPr lang="fr-FR" dirty="0" smtClean="0"/>
              <a:t>Macros dédiées aux vecteurs</a:t>
            </a:r>
          </a:p>
          <a:p>
            <a:r>
              <a:rPr lang="fr-FR" dirty="0" smtClean="0"/>
              <a:t>Elargissement du domaine d’application</a:t>
            </a:r>
          </a:p>
          <a:p>
            <a:endParaRPr lang="fr-FR" dirty="0" smtClean="0"/>
          </a:p>
          <a:p>
            <a:r>
              <a:rPr lang="fr-FR" dirty="0" smtClean="0"/>
              <a:t>Performance de conception</a:t>
            </a:r>
          </a:p>
          <a:p>
            <a:r>
              <a:rPr lang="fr-FR" dirty="0" smtClean="0"/>
              <a:t>Performance d’exécution</a:t>
            </a:r>
          </a:p>
          <a:p>
            <a:r>
              <a:rPr lang="fr-FR" dirty="0" smtClean="0"/>
              <a:t>Macro expansion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805-E715-594B-B72E-A106DB7A3145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access-as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54" r="-154"/>
          <a:stretch>
            <a:fillRect/>
          </a:stretch>
        </p:blipFill>
        <p:spPr>
          <a:xfrm>
            <a:off x="1681155" y="2260983"/>
            <a:ext cx="5791411" cy="3185053"/>
          </a:xfr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805-E715-594B-B72E-A106DB7A3145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4900"/>
            <a:ext cx="8229600" cy="5721263"/>
          </a:xfrm>
        </p:spPr>
        <p:txBody>
          <a:bodyPr>
            <a:normAutofit/>
          </a:bodyPr>
          <a:lstStyle/>
          <a:p>
            <a:r>
              <a:rPr lang="fr-FR" dirty="0" err="1" smtClean="0"/>
              <a:t>Ubuntu</a:t>
            </a:r>
            <a:r>
              <a:rPr lang="fr-FR" dirty="0" smtClean="0"/>
              <a:t> 12.04 LTS desktop avec deux Intel </a:t>
            </a:r>
            <a:r>
              <a:rPr lang="fr-FR" dirty="0" err="1" smtClean="0"/>
              <a:t>Core</a:t>
            </a:r>
            <a:r>
              <a:rPr lang="fr-FR" dirty="0" smtClean="0"/>
              <a:t> 2 Duo CPU E8600 64-bit 3.3GHz chacun, et 3.7 Go de RAM. </a:t>
            </a:r>
          </a:p>
          <a:p>
            <a:r>
              <a:rPr lang="fr-FR" dirty="0" smtClean="0"/>
              <a:t>FFT: 22.4 secondes pour une fenêtre de 128 échantillons en 64 bits.</a:t>
            </a:r>
          </a:p>
          <a:p>
            <a:r>
              <a:rPr lang="fr-FR" dirty="0" err="1" smtClean="0"/>
              <a:t>LicensePlate</a:t>
            </a:r>
            <a:r>
              <a:rPr lang="fr-FR" dirty="0" smtClean="0"/>
              <a:t>: 812 secondes, pour une petite image de 195 x 117 pixels.</a:t>
            </a:r>
          </a:p>
          <a:p>
            <a:r>
              <a:rPr lang="fr-FR" dirty="0" err="1" smtClean="0"/>
              <a:t>LicensePlate</a:t>
            </a:r>
            <a:r>
              <a:rPr lang="fr-FR" dirty="0" smtClean="0"/>
              <a:t>: &gt; 15 heures… pour une image de 640 x 383 pixels… </a:t>
            </a:r>
            <a:r>
              <a:rPr lang="fr-FR" dirty="0"/>
              <a:t>(</a:t>
            </a:r>
            <a:r>
              <a:rPr lang="fr-FR" dirty="0" err="1" smtClean="0"/>
              <a:t>macro-expansion</a:t>
            </a:r>
            <a:r>
              <a:rPr lang="fr-FR" dirty="0"/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805-E715-594B-B72E-A106DB7A3145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nconcats</a:t>
            </a:r>
            <a:endParaRPr lang="fr-FR" dirty="0"/>
          </a:p>
        </p:txBody>
      </p:sp>
      <p:pic>
        <p:nvPicPr>
          <p:cNvPr id="5" name="Espace réservé du contenu 4" descr="fft-expand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807" r="-1807"/>
              <a:stretch>
                <a:fillRect/>
              </a:stretch>
            </p:blipFill>
          </mc:Choice>
          <mc:Fallback>
            <p:blipFill>
              <a:blip r:embed="rId3"/>
              <a:srcRect l="-1807" r="-1807"/>
              <a:stretch>
                <a:fillRect/>
              </a:stretch>
            </p:blipFill>
          </mc:Fallback>
        </mc:AlternateContent>
        <p:spPr/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805-E715-594B-B72E-A106DB7A3145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49915"/>
            <a:ext cx="8229600" cy="1932837"/>
          </a:xfrm>
        </p:spPr>
        <p:txBody>
          <a:bodyPr>
            <a:spAutoFit/>
          </a:bodyPr>
          <a:lstStyle/>
          <a:p>
            <a:pPr>
              <a:buNone/>
            </a:pPr>
            <a:r>
              <a:rPr lang="fr-FR" sz="2600" dirty="0" smtClean="0"/>
              <a:t>import("</a:t>
            </a:r>
            <a:r>
              <a:rPr lang="fr-FR" sz="2600" dirty="0" err="1" smtClean="0"/>
              <a:t>math.lib</a:t>
            </a:r>
            <a:r>
              <a:rPr lang="fr-FR" sz="2600" dirty="0" smtClean="0"/>
              <a:t>");  </a:t>
            </a:r>
            <a:r>
              <a:rPr lang="fr-FR" sz="2600" dirty="0" err="1" smtClean="0"/>
              <a:t>samplerate</a:t>
            </a:r>
            <a:r>
              <a:rPr lang="fr-FR" sz="2600" dirty="0" smtClean="0"/>
              <a:t> = 44100;</a:t>
            </a:r>
          </a:p>
          <a:p>
            <a:pPr>
              <a:buNone/>
            </a:pPr>
            <a:r>
              <a:rPr lang="fr-FR" sz="2600" dirty="0" err="1" smtClean="0"/>
              <a:t>process</a:t>
            </a:r>
            <a:r>
              <a:rPr lang="fr-FR" sz="2600" dirty="0" smtClean="0"/>
              <a:t> = s(1378) , s(2067) , s(16536) , s(22000) :&gt; + : /(4) ;</a:t>
            </a:r>
          </a:p>
          <a:p>
            <a:pPr>
              <a:buNone/>
            </a:pPr>
            <a:r>
              <a:rPr lang="fr-FR" sz="2600" dirty="0" smtClean="0"/>
              <a:t>s(f) = 2.0*PI*f*t/</a:t>
            </a:r>
            <a:r>
              <a:rPr lang="fr-FR" sz="2600" dirty="0" err="1" smtClean="0"/>
              <a:t>samplerate</a:t>
            </a:r>
            <a:r>
              <a:rPr lang="fr-FR" sz="2600" dirty="0" smtClean="0"/>
              <a:t> : sin;</a:t>
            </a:r>
          </a:p>
          <a:p>
            <a:pPr>
              <a:buNone/>
            </a:pPr>
            <a:r>
              <a:rPr lang="fr-FR" sz="2600" dirty="0" smtClean="0"/>
              <a:t>t = ( +(1) ~ _) - 1;</a:t>
            </a:r>
            <a:endParaRPr lang="fr-FR" sz="2600" dirty="0"/>
          </a:p>
        </p:txBody>
      </p:sp>
      <p:pic>
        <p:nvPicPr>
          <p:cNvPr id="8" name="Image 7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2198712"/>
            <a:ext cx="4845656" cy="3461183"/>
          </a:xfrm>
          <a:prstGeom prst="rect">
            <a:avLst/>
          </a:prstGeo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805-E715-594B-B72E-A106DB7A3145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10" name="Image 9" descr="process-sinsu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381900" y="2363173"/>
            <a:ext cx="4499498" cy="314041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57200" y="5456354"/>
            <a:ext cx="82296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dirty="0"/>
              <a:t>output0[i] = (FAUSTFLOAT)(0.25f * (sinf((0.19633173136719884f * iTemp0)) +</a:t>
            </a:r>
            <a:r>
              <a:rPr lang="fr-FR" sz="1900" dirty="0" smtClean="0"/>
              <a:t> </a:t>
            </a:r>
          </a:p>
          <a:p>
            <a:r>
              <a:rPr lang="fr-FR" sz="1900" dirty="0" smtClean="0"/>
              <a:t>(</a:t>
            </a:r>
            <a:r>
              <a:rPr lang="fr-FR" sz="1900" dirty="0"/>
              <a:t>(sinf((3.13446886072451f * iTemp0)) +</a:t>
            </a:r>
            <a:r>
              <a:rPr lang="fr-FR" sz="1900" dirty="0" smtClean="0"/>
              <a:t> sinf</a:t>
            </a:r>
            <a:r>
              <a:rPr lang="fr-FR" sz="1900" dirty="0"/>
              <a:t>((0.2944975970507983f * iTemp0))) +</a:t>
            </a:r>
            <a:r>
              <a:rPr lang="fr-FR" sz="1900" dirty="0" smtClean="0"/>
              <a:t> </a:t>
            </a:r>
          </a:p>
          <a:p>
            <a:r>
              <a:rPr lang="fr-FR" sz="1900" dirty="0" smtClean="0"/>
              <a:t>sinf</a:t>
            </a:r>
            <a:r>
              <a:rPr lang="fr-FR" sz="1900" dirty="0"/>
              <a:t>((2.3559807764063865f * iTemp0))))</a:t>
            </a:r>
            <a:r>
              <a:rPr lang="fr-FR" sz="1900" dirty="0" smtClean="0"/>
              <a:t>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Transposition 3x3</a:t>
            </a:r>
            <a:endParaRPr lang="fr-FR" dirty="0"/>
          </a:p>
        </p:txBody>
      </p:sp>
      <p:pic>
        <p:nvPicPr>
          <p:cNvPr id="7" name="Espace réservé du contenu 6" descr="mat-transpo-3x3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3444" b="-3444"/>
              <a:stretch>
                <a:fillRect/>
              </a:stretch>
            </p:blipFill>
          </mc:Choice>
          <mc:Fallback>
            <p:blipFill>
              <a:blip r:embed="rId3"/>
              <a:srcRect t="-3444" b="-3444"/>
              <a:stretch>
                <a:fillRect/>
              </a:stretch>
            </p:blipFill>
          </mc:Fallback>
        </mc:AlternateContent>
        <p:spPr/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805-E715-594B-B72E-A106DB7A3145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96924"/>
            <a:ext cx="8229600" cy="56292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 err="1" smtClean="0"/>
              <a:t>process</a:t>
            </a:r>
            <a:r>
              <a:rPr lang="fr-FR" dirty="0" smtClean="0"/>
              <a:t> = matrix_transpose(3,3);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err="1" smtClean="0"/>
              <a:t>matrix_transpose</a:t>
            </a:r>
            <a:r>
              <a:rPr lang="fr-FR" dirty="0" smtClean="0"/>
              <a:t>(n, m) = </a:t>
            </a:r>
          </a:p>
          <a:p>
            <a:pPr>
              <a:buNone/>
            </a:pPr>
            <a:r>
              <a:rPr lang="fr-FR" dirty="0" smtClean="0"/>
              <a:t>  _ &lt;: par(i, n, </a:t>
            </a:r>
            <a:r>
              <a:rPr lang="fr-FR" b="1" dirty="0" smtClean="0">
                <a:solidFill>
                  <a:srgbClr val="FF0000"/>
                </a:solidFill>
              </a:rPr>
              <a:t>[</a:t>
            </a:r>
            <a:r>
              <a:rPr lang="fr-FR" b="1" dirty="0" smtClean="0"/>
              <a:t> </a:t>
            </a:r>
            <a:r>
              <a:rPr lang="fr-FR" dirty="0" smtClean="0"/>
              <a:t>i </a:t>
            </a:r>
            <a:r>
              <a:rPr lang="fr-FR" b="1" dirty="0" smtClean="0">
                <a:solidFill>
                  <a:srgbClr val="FF0000"/>
                </a:solidFill>
              </a:rPr>
              <a:t>]</a:t>
            </a:r>
            <a:r>
              <a:rPr lang="fr-FR" dirty="0" smtClean="0"/>
              <a:t>) &lt;: par(j, m, (par(i, n, </a:t>
            </a:r>
            <a:r>
              <a:rPr lang="fr-FR" b="1" dirty="0" smtClean="0">
                <a:solidFill>
                  <a:srgbClr val="FF0000"/>
                </a:solidFill>
              </a:rPr>
              <a:t>[ </a:t>
            </a:r>
            <a:r>
              <a:rPr lang="fr-FR" dirty="0" smtClean="0"/>
              <a:t>j </a:t>
            </a:r>
            <a:r>
              <a:rPr lang="fr-FR" b="1" dirty="0" smtClean="0">
                <a:solidFill>
                  <a:srgbClr val="FF0000"/>
                </a:solidFill>
              </a:rPr>
              <a:t>]</a:t>
            </a:r>
            <a:r>
              <a:rPr lang="fr-FR" dirty="0" smtClean="0"/>
              <a:t>) : </a:t>
            </a:r>
            <a:r>
              <a:rPr lang="fr-FR" dirty="0" err="1" smtClean="0"/>
              <a:t>concats</a:t>
            </a:r>
            <a:r>
              <a:rPr lang="fr-FR" dirty="0" smtClean="0"/>
              <a:t>(n))) : </a:t>
            </a:r>
            <a:r>
              <a:rPr lang="fr-FR" dirty="0" err="1" smtClean="0"/>
              <a:t>concats</a:t>
            </a:r>
            <a:r>
              <a:rPr lang="fr-FR" dirty="0" smtClean="0"/>
              <a:t>(m);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err="1" smtClean="0"/>
              <a:t>concats</a:t>
            </a:r>
            <a:r>
              <a:rPr lang="fr-FR" dirty="0" smtClean="0"/>
              <a:t> = case {</a:t>
            </a:r>
          </a:p>
          <a:p>
            <a:pPr>
              <a:buNone/>
            </a:pPr>
            <a:r>
              <a:rPr lang="fr-FR" dirty="0" smtClean="0"/>
              <a:t>	(1) =&gt; </a:t>
            </a:r>
            <a:r>
              <a:rPr lang="fr-FR" dirty="0" smtClean="0">
                <a:solidFill>
                  <a:srgbClr val="FF0000"/>
                </a:solidFill>
              </a:rPr>
              <a:t>vectorize</a:t>
            </a:r>
            <a:r>
              <a:rPr lang="fr-FR" dirty="0" smtClean="0"/>
              <a:t>(1);</a:t>
            </a:r>
          </a:p>
          <a:p>
            <a:pPr>
              <a:buNone/>
            </a:pPr>
            <a:r>
              <a:rPr lang="fr-FR" dirty="0" smtClean="0"/>
              <a:t>	(n) =&gt; concats(n-1) # </a:t>
            </a:r>
            <a:r>
              <a:rPr lang="fr-FR" dirty="0" smtClean="0">
                <a:solidFill>
                  <a:srgbClr val="FF0000"/>
                </a:solidFill>
              </a:rPr>
              <a:t>vectorize</a:t>
            </a:r>
            <a:r>
              <a:rPr lang="fr-FR" dirty="0" smtClean="0"/>
              <a:t>(1);</a:t>
            </a:r>
          </a:p>
          <a:p>
            <a:pPr>
              <a:buNone/>
            </a:pPr>
            <a:r>
              <a:rPr lang="fr-FR" dirty="0" smtClean="0"/>
              <a:t>};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805-E715-594B-B72E-A106DB7A3145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 descr="mat-transpo-3x3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161" b="625"/>
              <a:stretch>
                <a:fillRect/>
              </a:stretch>
            </p:blipFill>
          </mc:Choice>
          <mc:Fallback>
            <p:blipFill>
              <a:blip r:embed="rId3"/>
              <a:srcRect t="-161" b="625"/>
              <a:stretch>
                <a:fillRect/>
              </a:stretch>
            </p:blipFill>
          </mc:Fallback>
        </mc:AlternateContent>
        <p:spPr>
          <a:xfrm>
            <a:off x="457200" y="2643355"/>
            <a:ext cx="8229600" cy="4214645"/>
          </a:xfr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296774"/>
            <a:ext cx="8229600" cy="23465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matrix_transpose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(n, m) = _ &lt;: par(i, n, 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&lt;: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3200" dirty="0" smtClean="0"/>
              <a:t>    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par(j, m, (par(i, n, 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 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 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: 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concats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(n))) : 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concats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(m);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concats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case {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(1) =&gt; 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vectorize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(1);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(n) =&gt; concats(n-1) 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 vectorize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(1);</a:t>
            </a: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};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805-E715-594B-B72E-A106DB7A3145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Perspectives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Vérification de type en statique </a:t>
            </a:r>
          </a:p>
          <a:p>
            <a:r>
              <a:rPr lang="fr-FR" dirty="0"/>
              <a:t>E</a:t>
            </a:r>
            <a:r>
              <a:rPr lang="fr-FR" dirty="0" smtClean="0"/>
              <a:t>xploration de l'espace de design de DSL</a:t>
            </a:r>
          </a:p>
          <a:p>
            <a:r>
              <a:rPr lang="fr-FR" dirty="0" smtClean="0"/>
              <a:t>Tests de compromis </a:t>
            </a:r>
            <a:r>
              <a:rPr lang="fr-FR" dirty="0" err="1" smtClean="0"/>
              <a:t>spécificité-vs-généralité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Vecteurs imbriqués</a:t>
            </a:r>
          </a:p>
          <a:p>
            <a:r>
              <a:rPr lang="fr-FR" dirty="0" smtClean="0"/>
              <a:t>FEEVER, Imré</a:t>
            </a:r>
          </a:p>
          <a:p>
            <a:r>
              <a:rPr lang="fr-FR" dirty="0" smtClean="0"/>
              <a:t>FLOPS 2014, « Faustine: a </a:t>
            </a:r>
            <a:r>
              <a:rPr lang="fr-FR" dirty="0" err="1" smtClean="0"/>
              <a:t>Vector</a:t>
            </a:r>
            <a:r>
              <a:rPr lang="fr-FR" dirty="0" smtClean="0"/>
              <a:t> Faust Test </a:t>
            </a:r>
            <a:r>
              <a:rPr lang="fr-FR" dirty="0" err="1" smtClean="0"/>
              <a:t>Bed</a:t>
            </a:r>
            <a:r>
              <a:rPr lang="fr-FR" dirty="0" smtClean="0"/>
              <a:t> for </a:t>
            </a:r>
            <a:r>
              <a:rPr lang="fr-FR" dirty="0" err="1" smtClean="0"/>
              <a:t>Multimedia</a:t>
            </a:r>
            <a:r>
              <a:rPr lang="fr-FR" dirty="0" smtClean="0"/>
              <a:t> Signal </a:t>
            </a:r>
            <a:r>
              <a:rPr lang="fr-FR" dirty="0" err="1" smtClean="0"/>
              <a:t>Processing</a:t>
            </a:r>
            <a:r>
              <a:rPr lang="fr-FR" dirty="0" smtClean="0"/>
              <a:t> », KB, HW, PJ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805-E715-594B-B72E-A106DB7A3145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49915"/>
            <a:ext cx="8229600" cy="1508105"/>
          </a:xfrm>
        </p:spPr>
        <p:txBody>
          <a:bodyPr>
            <a:spAutoFit/>
          </a:bodyPr>
          <a:lstStyle/>
          <a:p>
            <a:pPr>
              <a:buNone/>
            </a:pPr>
            <a:r>
              <a:rPr lang="fr-FR" sz="2000" dirty="0" smtClean="0"/>
              <a:t>import("</a:t>
            </a:r>
            <a:r>
              <a:rPr lang="fr-FR" sz="2000" dirty="0" err="1" smtClean="0"/>
              <a:t>math.lib</a:t>
            </a:r>
            <a:r>
              <a:rPr lang="fr-FR" sz="2000" dirty="0" smtClean="0"/>
              <a:t>");  </a:t>
            </a:r>
            <a:r>
              <a:rPr lang="fr-FR" sz="2000" dirty="0" err="1" smtClean="0"/>
              <a:t>samplerate</a:t>
            </a:r>
            <a:r>
              <a:rPr lang="fr-FR" sz="2000" dirty="0" smtClean="0"/>
              <a:t> = 44100;</a:t>
            </a:r>
          </a:p>
          <a:p>
            <a:pPr>
              <a:buNone/>
            </a:pPr>
            <a:r>
              <a:rPr lang="fr-FR" sz="2000" dirty="0" err="1" smtClean="0"/>
              <a:t>process</a:t>
            </a:r>
            <a:r>
              <a:rPr lang="fr-FR" sz="2000" dirty="0" smtClean="0"/>
              <a:t> = s(1378) , s(2067) , s(16536) , s(22000) :&gt; + : /(4) ;</a:t>
            </a:r>
          </a:p>
          <a:p>
            <a:pPr>
              <a:buNone/>
            </a:pPr>
            <a:r>
              <a:rPr lang="fr-FR" sz="2000" dirty="0" smtClean="0"/>
              <a:t>s(f) = 2.0*PI*f*t/</a:t>
            </a:r>
            <a:r>
              <a:rPr lang="fr-FR" sz="2000" dirty="0" err="1" smtClean="0"/>
              <a:t>samplerate</a:t>
            </a:r>
            <a:r>
              <a:rPr lang="fr-FR" sz="2000" dirty="0" smtClean="0"/>
              <a:t> : sin;</a:t>
            </a:r>
          </a:p>
          <a:p>
            <a:pPr>
              <a:buNone/>
            </a:pPr>
            <a:r>
              <a:rPr lang="fr-FR" sz="2000" dirty="0" smtClean="0"/>
              <a:t>t = ( +(1) ~ _) - 1;</a:t>
            </a:r>
            <a:endParaRPr lang="fr-FR" sz="200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805-E715-594B-B72E-A106DB7A3145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57200" y="2315965"/>
            <a:ext cx="8229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virtual</a:t>
            </a:r>
            <a:r>
              <a:rPr lang="fr-FR" sz="2000" dirty="0"/>
              <a:t> </a:t>
            </a:r>
            <a:r>
              <a:rPr lang="fr-FR" sz="2000" dirty="0" err="1"/>
              <a:t>void</a:t>
            </a:r>
            <a:r>
              <a:rPr lang="fr-FR" sz="2000" dirty="0"/>
              <a:t> </a:t>
            </a:r>
            <a:r>
              <a:rPr lang="fr-FR" sz="2000" dirty="0" err="1"/>
              <a:t>compute</a:t>
            </a:r>
            <a:r>
              <a:rPr lang="fr-FR" sz="2000" dirty="0"/>
              <a:t> (</a:t>
            </a:r>
            <a:r>
              <a:rPr lang="fr-FR" sz="2000" dirty="0" err="1"/>
              <a:t>int</a:t>
            </a:r>
            <a:r>
              <a:rPr lang="fr-FR" sz="2000" dirty="0"/>
              <a:t> count, FAUSTFLOAT** input, FAUSTFLOAT** output) {</a:t>
            </a:r>
            <a:endParaRPr lang="fr-FR" sz="2000" dirty="0" smtClean="0"/>
          </a:p>
          <a:p>
            <a:r>
              <a:rPr lang="fr-FR" sz="2000" dirty="0" smtClean="0"/>
              <a:t>    FAUSTFLOAT</a:t>
            </a:r>
            <a:r>
              <a:rPr lang="fr-FR" sz="2000" dirty="0"/>
              <a:t>* output0 = output[0];</a:t>
            </a:r>
            <a:endParaRPr lang="fr-FR" sz="2000" dirty="0" smtClean="0"/>
          </a:p>
          <a:p>
            <a:r>
              <a:rPr lang="fr-FR" sz="2000" dirty="0" smtClean="0"/>
              <a:t>    for </a:t>
            </a:r>
            <a:r>
              <a:rPr lang="fr-FR" sz="2000" dirty="0"/>
              <a:t>(</a:t>
            </a:r>
            <a:r>
              <a:rPr lang="fr-FR" sz="2000" dirty="0" err="1"/>
              <a:t>int</a:t>
            </a:r>
            <a:r>
              <a:rPr lang="fr-FR" sz="2000" dirty="0"/>
              <a:t> i=0; i&lt;count; i++) {</a:t>
            </a:r>
            <a:endParaRPr lang="fr-FR" sz="2000" dirty="0" smtClean="0"/>
          </a:p>
          <a:p>
            <a:r>
              <a:rPr lang="fr-FR" sz="2000" dirty="0" smtClean="0"/>
              <a:t>    iRec0</a:t>
            </a:r>
            <a:r>
              <a:rPr lang="fr-FR" sz="2000" dirty="0"/>
              <a:t>[0] = (1 + iRec0[1]);</a:t>
            </a:r>
            <a:endParaRPr lang="fr-FR" sz="2000" dirty="0" smtClean="0"/>
          </a:p>
          <a:p>
            <a:r>
              <a:rPr lang="fr-FR" sz="2000" dirty="0" smtClean="0"/>
              <a:t>    </a:t>
            </a:r>
            <a:r>
              <a:rPr lang="fr-FR" sz="2000" dirty="0" err="1" smtClean="0"/>
              <a:t>int</a:t>
            </a:r>
            <a:r>
              <a:rPr lang="fr-FR" sz="2000" dirty="0" smtClean="0"/>
              <a:t> </a:t>
            </a:r>
            <a:r>
              <a:rPr lang="fr-FR" sz="2000" dirty="0"/>
              <a:t>iTemp0 = (iRec0[0] - 1);</a:t>
            </a:r>
            <a:endParaRPr lang="fr-FR" sz="2000" dirty="0" smtClean="0"/>
          </a:p>
          <a:p>
            <a:r>
              <a:rPr lang="fr-FR" sz="2000" dirty="0" smtClean="0"/>
              <a:t>    output0</a:t>
            </a:r>
            <a:r>
              <a:rPr lang="fr-FR" sz="2000" dirty="0"/>
              <a:t>[i] = (FAUSTFLOAT)(0.25f * (sinf((0.19633173136719884f * iTemp0)) + ((sinf((3.13446886072451f * iTemp0)) + sinf((0.2944975970507983f * iTemp0))) + sinf((2.3559807764063865f * iTemp0)))));</a:t>
            </a:r>
            <a:endParaRPr lang="fr-FR" sz="2000" dirty="0" smtClean="0"/>
          </a:p>
          <a:p>
            <a:r>
              <a:rPr lang="fr-FR" sz="2000" dirty="0" smtClean="0"/>
              <a:t>    /</a:t>
            </a:r>
            <a:r>
              <a:rPr lang="fr-FR" sz="2000" dirty="0"/>
              <a:t>/ post </a:t>
            </a:r>
            <a:r>
              <a:rPr lang="fr-FR" sz="2000" dirty="0" err="1"/>
              <a:t>processing</a:t>
            </a:r>
            <a:endParaRPr lang="fr-FR" sz="2000" dirty="0" smtClean="0"/>
          </a:p>
          <a:p>
            <a:r>
              <a:rPr lang="fr-FR" sz="2000" dirty="0" smtClean="0"/>
              <a:t>    iRec0</a:t>
            </a:r>
            <a:r>
              <a:rPr lang="fr-FR" sz="2000" dirty="0"/>
              <a:t>[1] = iRec0[0];</a:t>
            </a:r>
            <a:endParaRPr lang="fr-FR" sz="2000" dirty="0" smtClean="0"/>
          </a:p>
          <a:p>
            <a:r>
              <a:rPr lang="fr-FR" sz="2000" dirty="0" smtClean="0"/>
              <a:t>    }</a:t>
            </a:r>
          </a:p>
          <a:p>
            <a:r>
              <a:rPr lang="fr-FR" sz="2000" dirty="0"/>
              <a:t>}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457200" y="2171739"/>
            <a:ext cx="822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Faust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« </a:t>
            </a:r>
            <a:r>
              <a:rPr lang="fr-FR" dirty="0" err="1" smtClean="0"/>
              <a:t>functional</a:t>
            </a:r>
            <a:r>
              <a:rPr lang="fr-FR" dirty="0" smtClean="0"/>
              <a:t> audio </a:t>
            </a:r>
            <a:r>
              <a:rPr lang="fr-FR" b="1" dirty="0" err="1" smtClean="0"/>
              <a:t>stream</a:t>
            </a:r>
            <a:r>
              <a:rPr lang="fr-FR" dirty="0" smtClean="0"/>
              <a:t> »</a:t>
            </a:r>
          </a:p>
          <a:p>
            <a:r>
              <a:rPr lang="fr-FR" dirty="0" smtClean="0"/>
              <a:t>Algèbre de blocs-diagrammes</a:t>
            </a:r>
          </a:p>
          <a:p>
            <a:r>
              <a:rPr lang="fr-FR" dirty="0" smtClean="0"/>
              <a:t>Traitement du signal audio temps réel</a:t>
            </a:r>
          </a:p>
          <a:p>
            <a:r>
              <a:rPr lang="fr-FR" dirty="0" smtClean="0"/>
              <a:t>Orienté performance</a:t>
            </a:r>
          </a:p>
          <a:p>
            <a:r>
              <a:rPr lang="fr-FR" dirty="0" smtClean="0"/>
              <a:t>Compilateur écrit en C++</a:t>
            </a:r>
          </a:p>
          <a:p>
            <a:r>
              <a:rPr lang="fr-FR" dirty="0" smtClean="0"/>
              <a:t>Génération de code: C, C++, LLVM, Java, </a:t>
            </a:r>
            <a:r>
              <a:rPr lang="fr-FR" dirty="0" err="1" smtClean="0"/>
              <a:t>javascript</a:t>
            </a:r>
            <a:r>
              <a:rPr lang="fr-FR" dirty="0"/>
              <a:t>;</a:t>
            </a:r>
            <a:r>
              <a:rPr lang="fr-FR" dirty="0" smtClean="0"/>
              <a:t> </a:t>
            </a:r>
            <a:r>
              <a:rPr lang="fr-FR" dirty="0" err="1" smtClean="0"/>
              <a:t>MaxMSP</a:t>
            </a:r>
            <a:r>
              <a:rPr lang="fr-FR" dirty="0" smtClean="0"/>
              <a:t>, Pure Data, </a:t>
            </a:r>
            <a:r>
              <a:rPr lang="fr-FR" dirty="0" err="1" smtClean="0"/>
              <a:t>SuperCollider</a:t>
            </a:r>
            <a:r>
              <a:rPr lang="fr-FR" dirty="0"/>
              <a:t>;</a:t>
            </a:r>
            <a:r>
              <a:rPr lang="fr-FR" dirty="0" smtClean="0"/>
              <a:t> </a:t>
            </a:r>
            <a:r>
              <a:rPr lang="fr-FR" dirty="0" err="1" smtClean="0"/>
              <a:t>LaTeX</a:t>
            </a:r>
            <a:r>
              <a:rPr lang="fr-FR" dirty="0" smtClean="0"/>
              <a:t>, SVG, </a:t>
            </a:r>
            <a:r>
              <a:rPr lang="fr-FR" dirty="0" err="1" smtClean="0"/>
              <a:t>Qt</a:t>
            </a:r>
            <a:r>
              <a:rPr lang="fr-FR" dirty="0" smtClean="0"/>
              <a:t>, etc.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805-E715-594B-B72E-A106DB7A3145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Faust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FFT / vecteurs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err="1" smtClean="0"/>
              <a:t>LicensePlate</a:t>
            </a:r>
            <a:r>
              <a:rPr lang="fr-FR" dirty="0" smtClean="0"/>
              <a:t> / opérations morphologiques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err="1" smtClean="0"/>
              <a:t>Faustine@cri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Discussion : </a:t>
            </a:r>
            <a:r>
              <a:rPr lang="fr-FR" dirty="0" smtClean="0"/>
              <a:t>design et performances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Perspectives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805-E715-594B-B72E-A106DB7A3145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982914"/>
          </a:xfrm>
        </p:spPr>
        <p:txBody>
          <a:bodyPr>
            <a:noAutofit/>
          </a:bodyPr>
          <a:lstStyle/>
          <a:p>
            <a:r>
              <a:rPr lang="fr-FR" sz="9200" dirty="0" smtClean="0"/>
              <a:t>Pas de FFT?!</a:t>
            </a:r>
            <a:endParaRPr lang="fr-FR" sz="9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805-E715-594B-B72E-A106DB7A3145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f</a:t>
            </a:r>
            <a:r>
              <a:rPr lang="fr-FR" dirty="0" err="1" smtClean="0"/>
              <a:t>austine</a:t>
            </a:r>
            <a:r>
              <a:rPr lang="fr-FR" dirty="0" smtClean="0"/>
              <a:t> </a:t>
            </a:r>
            <a:r>
              <a:rPr lang="fr-FR" dirty="0" err="1" smtClean="0"/>
              <a:t>-f</a:t>
            </a:r>
            <a:r>
              <a:rPr lang="fr-FR" dirty="0" smtClean="0"/>
              <a:t> </a:t>
            </a:r>
            <a:r>
              <a:rPr lang="fr-FR" dirty="0" err="1" smtClean="0"/>
              <a:t>fft.dsp</a:t>
            </a:r>
            <a:r>
              <a:rPr lang="fr-FR" dirty="0" smtClean="0"/>
              <a:t> </a:t>
            </a:r>
            <a:r>
              <a:rPr lang="fr-FR" dirty="0" err="1" smtClean="0"/>
              <a:t>-i</a:t>
            </a:r>
            <a:r>
              <a:rPr lang="fr-FR" dirty="0" smtClean="0"/>
              <a:t> </a:t>
            </a:r>
            <a:r>
              <a:rPr lang="fr-FR" dirty="0" err="1" smtClean="0"/>
              <a:t>sinsum.wav</a:t>
            </a:r>
            <a:r>
              <a:rPr lang="fr-FR" dirty="0" smtClean="0"/>
              <a:t> :-) </a:t>
            </a:r>
            <a:endParaRPr lang="fr-FR" dirty="0"/>
          </a:p>
        </p:txBody>
      </p:sp>
      <p:pic>
        <p:nvPicPr>
          <p:cNvPr id="4" name="Espace réservé du contenu 3" descr="fft-spectru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489" r="-4489"/>
          <a:stretch>
            <a:fillRect/>
          </a:stretch>
        </p:blipFill>
        <p:spPr/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805-E715-594B-B72E-A106DB7A3145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40662"/>
          </a:xfrm>
        </p:spPr>
        <p:txBody>
          <a:bodyPr>
            <a:noAutofit/>
          </a:bodyPr>
          <a:lstStyle/>
          <a:p>
            <a:pPr algn="l"/>
            <a:r>
              <a:rPr lang="fr-FR" sz="3000" dirty="0"/>
              <a:t>Pierre </a:t>
            </a:r>
            <a:r>
              <a:rPr lang="fr-FR" sz="3000" dirty="0" err="1"/>
              <a:t>Jouvelot</a:t>
            </a:r>
            <a:r>
              <a:rPr lang="fr-FR" sz="3000" dirty="0"/>
              <a:t> and Yann </a:t>
            </a:r>
            <a:r>
              <a:rPr lang="fr-FR" sz="3000" dirty="0" err="1"/>
              <a:t>Orlarey</a:t>
            </a:r>
            <a:r>
              <a:rPr lang="fr-FR" sz="3000" dirty="0"/>
              <a:t>. </a:t>
            </a:r>
            <a:r>
              <a:rPr lang="fr-FR" sz="3000" dirty="0" err="1">
                <a:solidFill>
                  <a:srgbClr val="FF0000"/>
                </a:solidFill>
              </a:rPr>
              <a:t>Dependent</a:t>
            </a:r>
            <a:r>
              <a:rPr lang="fr-FR" sz="3000" dirty="0">
                <a:solidFill>
                  <a:srgbClr val="FF0000"/>
                </a:solidFill>
              </a:rPr>
              <a:t> </a:t>
            </a:r>
            <a:r>
              <a:rPr lang="fr-FR" sz="3000" dirty="0" err="1">
                <a:solidFill>
                  <a:srgbClr val="FF0000"/>
                </a:solidFill>
              </a:rPr>
              <a:t>vector</a:t>
            </a:r>
            <a:r>
              <a:rPr lang="fr-FR" sz="3000" dirty="0">
                <a:solidFill>
                  <a:srgbClr val="FF0000"/>
                </a:solidFill>
              </a:rPr>
              <a:t> types for data </a:t>
            </a:r>
            <a:r>
              <a:rPr lang="fr-FR" sz="3000" dirty="0" err="1">
                <a:solidFill>
                  <a:srgbClr val="FF0000"/>
                </a:solidFill>
              </a:rPr>
              <a:t>structuring</a:t>
            </a:r>
            <a:r>
              <a:rPr lang="fr-FR" sz="3000" dirty="0">
                <a:solidFill>
                  <a:srgbClr val="FF0000"/>
                </a:solidFill>
              </a:rPr>
              <a:t> in </a:t>
            </a:r>
            <a:r>
              <a:rPr lang="fr-FR" sz="3000" dirty="0" err="1">
                <a:solidFill>
                  <a:srgbClr val="FF0000"/>
                </a:solidFill>
              </a:rPr>
              <a:t>multirate</a:t>
            </a:r>
            <a:r>
              <a:rPr lang="fr-FR" sz="3000" dirty="0" smtClean="0">
                <a:solidFill>
                  <a:srgbClr val="FF0000"/>
                </a:solidFill>
              </a:rPr>
              <a:t> Faust</a:t>
            </a:r>
            <a:r>
              <a:rPr lang="fr-FR" sz="3000" dirty="0"/>
              <a:t>.</a:t>
            </a:r>
            <a:r>
              <a:rPr lang="fr-FR" sz="3000" dirty="0" smtClean="0"/>
              <a:t> </a:t>
            </a:r>
            <a:br>
              <a:rPr lang="fr-FR" sz="3000" dirty="0" smtClean="0"/>
            </a:br>
            <a:r>
              <a:rPr lang="fr-FR" sz="3000" i="1" dirty="0" smtClean="0"/>
              <a:t>Comput</a:t>
            </a:r>
            <a:r>
              <a:rPr lang="fr-FR" sz="3000" i="1" dirty="0"/>
              <a:t>. Lang. </a:t>
            </a:r>
            <a:r>
              <a:rPr lang="fr-FR" sz="3000" i="1" dirty="0" err="1"/>
              <a:t>Syst</a:t>
            </a:r>
            <a:r>
              <a:rPr lang="fr-FR" sz="3000" i="1" dirty="0"/>
              <a:t>. </a:t>
            </a:r>
            <a:r>
              <a:rPr lang="fr-FR" sz="3000" i="1" dirty="0" err="1"/>
              <a:t>Struct</a:t>
            </a:r>
            <a:r>
              <a:rPr lang="fr-FR" sz="3000" i="1" dirty="0"/>
              <a:t>.</a:t>
            </a:r>
            <a:r>
              <a:rPr lang="fr-FR" sz="3000" dirty="0"/>
              <a:t>, 37:113–131, July 2011.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07670"/>
            <a:ext cx="8229600" cy="3076796"/>
          </a:xfrm>
        </p:spPr>
        <p:txBody>
          <a:bodyPr>
            <a:normAutofit/>
          </a:bodyPr>
          <a:lstStyle/>
          <a:p>
            <a:r>
              <a:rPr lang="fr-FR" sz="3800" dirty="0" err="1" smtClean="0"/>
              <a:t>vectorize</a:t>
            </a:r>
            <a:r>
              <a:rPr lang="fr-FR" sz="3800" dirty="0" smtClean="0"/>
              <a:t> : </a:t>
            </a:r>
          </a:p>
          <a:p>
            <a:r>
              <a:rPr lang="fr-FR" sz="3800" dirty="0" err="1"/>
              <a:t>s</a:t>
            </a:r>
            <a:r>
              <a:rPr lang="fr-FR" sz="3800" dirty="0" err="1" smtClean="0"/>
              <a:t>erialize</a:t>
            </a:r>
            <a:r>
              <a:rPr lang="fr-FR" sz="3800" dirty="0" smtClean="0"/>
              <a:t> : </a:t>
            </a:r>
          </a:p>
          <a:p>
            <a:r>
              <a:rPr lang="fr-FR" sz="3800" dirty="0" smtClean="0"/>
              <a:t>[ ] : </a:t>
            </a:r>
          </a:p>
          <a:p>
            <a:r>
              <a:rPr lang="fr-FR" sz="3800" dirty="0" smtClean="0"/>
              <a:t># :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726126" y="4242252"/>
            <a:ext cx="4116526" cy="1950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0805-E715-594B-B72E-A106DB7A3145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7" name="Image 6" descr="type-serializ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123" y="3374275"/>
            <a:ext cx="3588133" cy="460975"/>
          </a:xfrm>
          <a:prstGeom prst="rect">
            <a:avLst/>
          </a:prstGeom>
        </p:spPr>
      </p:pic>
      <p:pic>
        <p:nvPicPr>
          <p:cNvPr id="8" name="Image 7" descr="type-pic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232" y="4094636"/>
            <a:ext cx="5400783" cy="483820"/>
          </a:xfrm>
          <a:prstGeom prst="rect">
            <a:avLst/>
          </a:prstGeom>
        </p:spPr>
      </p:pic>
      <p:pic>
        <p:nvPicPr>
          <p:cNvPr id="9" name="Image 8" descr="type-conca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738" y="4735285"/>
            <a:ext cx="6941236" cy="467569"/>
          </a:xfrm>
          <a:prstGeom prst="rect">
            <a:avLst/>
          </a:prstGeom>
        </p:spPr>
      </p:pic>
      <p:pic>
        <p:nvPicPr>
          <p:cNvPr id="10" name="Image 9" descr="type-vectoriz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0997" y="2665951"/>
            <a:ext cx="5175801" cy="515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2592</TotalTime>
  <Words>2120</Words>
  <Application>Microsoft Macintosh PowerPoint</Application>
  <PresentationFormat>Présentation à l'écran (4:3)</PresentationFormat>
  <Paragraphs>250</Paragraphs>
  <Slides>33</Slides>
  <Notes>2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Thème Office</vt:lpstr>
      <vt:lpstr>Faustine</vt:lpstr>
      <vt:lpstr>Somme de 4 sinus normalisée </vt:lpstr>
      <vt:lpstr>Diapositive 2</vt:lpstr>
      <vt:lpstr>Diapositive 3</vt:lpstr>
      <vt:lpstr>Faust</vt:lpstr>
      <vt:lpstr>Plan</vt:lpstr>
      <vt:lpstr>Pas de FFT?!</vt:lpstr>
      <vt:lpstr>faustine -f fft.dsp -i sinsum.wav :-) </vt:lpstr>
      <vt:lpstr>Pierre Jouvelot and Yann Orlarey. Dependent vector types for data structuring in multirate Faust.  Comput. Lang. Syst. Struct., 37:113–131, July 2011.</vt:lpstr>
      <vt:lpstr>Diapositive 9</vt:lpstr>
      <vt:lpstr>Diapositive 10</vt:lpstr>
      <vt:lpstr>Diapositive 11</vt:lpstr>
      <vt:lpstr>complex.lib</vt:lpstr>
      <vt:lpstr>Diapositive 13</vt:lpstr>
      <vt:lpstr>Diapositive 14</vt:lpstr>
      <vt:lpstr>Diapositive 15</vt:lpstr>
      <vt:lpstr>Diapositive 16</vt:lpstr>
      <vt:lpstr>LicencePlate chez Faustine</vt:lpstr>
      <vt:lpstr>Diapositive 18</vt:lpstr>
      <vt:lpstr>Diapositive 19</vt:lpstr>
      <vt:lpstr>Diapositive 20</vt:lpstr>
      <vt:lpstr>Diapositive 21</vt:lpstr>
      <vt:lpstr>Diapositive 22</vt:lpstr>
      <vt:lpstr>Faustine Architecture</vt:lpstr>
      <vt:lpstr>Multimedia : wave file (.wav), csv file (.csv), nested vector (.nst)    .nst example :   4 : scalar   [4] : vector of one element   [4, 5] : vector of two elements 4 and 5   [[1, 2, 3], [4, 5, 6]] : vector of vectors   [[[1], [2]], [[3], [4]]] : vector of vectors of vectors</vt:lpstr>
      <vt:lpstr>Discussion</vt:lpstr>
      <vt:lpstr>Diapositive 26</vt:lpstr>
      <vt:lpstr>Diapositive 27</vt:lpstr>
      <vt:lpstr>nconcats</vt:lpstr>
      <vt:lpstr>Transposition 3x3</vt:lpstr>
      <vt:lpstr>Diapositive 30</vt:lpstr>
      <vt:lpstr>Diapositive 31</vt:lpstr>
      <vt:lpstr>Perspectives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Faustine</dc:title>
  <dc:creator>Karim</dc:creator>
  <cp:lastModifiedBy>Karim</cp:lastModifiedBy>
  <cp:revision>123</cp:revision>
  <dcterms:created xsi:type="dcterms:W3CDTF">2013-10-28T11:30:14Z</dcterms:created>
  <dcterms:modified xsi:type="dcterms:W3CDTF">2013-10-28T13:52:38Z</dcterms:modified>
</cp:coreProperties>
</file>